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Be Vietnam" panose="020B0604020202020204" charset="0"/>
      <p:regular r:id="rId13"/>
    </p:embeddedFont>
    <p:embeddedFont>
      <p:font typeface="Be Vietnam Bold" panose="020B0604020202020204" charset="0"/>
      <p:regular r:id="rId14"/>
    </p:embeddedFont>
    <p:embeddedFont>
      <p:font typeface="Heebo Bold" panose="020B0604020202020204" charset="-79"/>
      <p:regular r:id="rId15"/>
    </p:embeddedFont>
    <p:embeddedFont>
      <p:font typeface="Heebo Bold Bold" panose="020B0604020202020204" charset="-79"/>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4" d="100"/>
          <a:sy n="34" d="100"/>
        </p:scale>
        <p:origin x="1260" y="2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svg>
</file>

<file path=ppt/media/image3.jpeg>
</file>

<file path=ppt/media/image4.png>
</file>

<file path=ppt/media/image5.png>
</file>

<file path=ppt/media/image6.sv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0DC"/>
        </a:solidFill>
        <a:effectLst/>
      </p:bgPr>
    </p:bg>
    <p:spTree>
      <p:nvGrpSpPr>
        <p:cNvPr id="1" name=""/>
        <p:cNvGrpSpPr/>
        <p:nvPr/>
      </p:nvGrpSpPr>
      <p:grpSpPr>
        <a:xfrm>
          <a:off x="0" y="0"/>
          <a:ext cx="0" cy="0"/>
          <a:chOff x="0" y="0"/>
          <a:chExt cx="0" cy="0"/>
        </a:xfrm>
      </p:grpSpPr>
      <p:grpSp>
        <p:nvGrpSpPr>
          <p:cNvPr id="2" name="Group 2"/>
          <p:cNvGrpSpPr/>
          <p:nvPr/>
        </p:nvGrpSpPr>
        <p:grpSpPr>
          <a:xfrm>
            <a:off x="10766312" y="-130711"/>
            <a:ext cx="7730398" cy="10548422"/>
            <a:chOff x="0" y="0"/>
            <a:chExt cx="2035990" cy="2778185"/>
          </a:xfrm>
        </p:grpSpPr>
        <p:sp>
          <p:nvSpPr>
            <p:cNvPr id="3" name="Freeform 3"/>
            <p:cNvSpPr/>
            <p:nvPr/>
          </p:nvSpPr>
          <p:spPr>
            <a:xfrm>
              <a:off x="0" y="0"/>
              <a:ext cx="2035989" cy="2778185"/>
            </a:xfrm>
            <a:custGeom>
              <a:avLst/>
              <a:gdLst/>
              <a:ahLst/>
              <a:cxnLst/>
              <a:rect l="l" t="t" r="r" b="b"/>
              <a:pathLst>
                <a:path w="2035989" h="2778185">
                  <a:moveTo>
                    <a:pt x="100149" y="0"/>
                  </a:moveTo>
                  <a:lnTo>
                    <a:pt x="1935840" y="0"/>
                  </a:lnTo>
                  <a:cubicBezTo>
                    <a:pt x="1991151" y="0"/>
                    <a:pt x="2035989" y="44838"/>
                    <a:pt x="2035989" y="100149"/>
                  </a:cubicBezTo>
                  <a:lnTo>
                    <a:pt x="2035989" y="2678036"/>
                  </a:lnTo>
                  <a:cubicBezTo>
                    <a:pt x="2035989" y="2733347"/>
                    <a:pt x="1991151" y="2778185"/>
                    <a:pt x="1935840" y="2778185"/>
                  </a:cubicBezTo>
                  <a:lnTo>
                    <a:pt x="100149" y="2778185"/>
                  </a:lnTo>
                  <a:cubicBezTo>
                    <a:pt x="44838" y="2778185"/>
                    <a:pt x="0" y="2733347"/>
                    <a:pt x="0" y="2678036"/>
                  </a:cubicBezTo>
                  <a:lnTo>
                    <a:pt x="0" y="100149"/>
                  </a:lnTo>
                  <a:cubicBezTo>
                    <a:pt x="0" y="44838"/>
                    <a:pt x="44838" y="0"/>
                    <a:pt x="100149" y="0"/>
                  </a:cubicBezTo>
                  <a:close/>
                </a:path>
              </a:pathLst>
            </a:custGeom>
            <a:solidFill>
              <a:srgbClr val="DDF195"/>
            </a:solidFill>
          </p:spPr>
          <p:txBody>
            <a:bodyPr/>
            <a:lstStyle/>
            <a:p>
              <a:endParaRPr lang="en-IN"/>
            </a:p>
          </p:txBody>
        </p:sp>
        <p:sp>
          <p:nvSpPr>
            <p:cNvPr id="4" name="TextBox 4"/>
            <p:cNvSpPr txBox="1"/>
            <p:nvPr/>
          </p:nvSpPr>
          <p:spPr>
            <a:xfrm>
              <a:off x="0" y="-76200"/>
              <a:ext cx="2035990" cy="2854385"/>
            </a:xfrm>
            <a:prstGeom prst="rect">
              <a:avLst/>
            </a:prstGeom>
          </p:spPr>
          <p:txBody>
            <a:bodyPr lIns="50800" tIns="50800" rIns="50800" bIns="50800" rtlCol="0" anchor="ctr"/>
            <a:lstStyle/>
            <a:p>
              <a:pPr algn="ctr">
                <a:lnSpc>
                  <a:spcPts val="3600"/>
                </a:lnSpc>
              </a:pPr>
              <a:endParaRPr/>
            </a:p>
          </p:txBody>
        </p:sp>
      </p:grpSp>
      <p:grpSp>
        <p:nvGrpSpPr>
          <p:cNvPr id="5" name="Group 5"/>
          <p:cNvGrpSpPr/>
          <p:nvPr/>
        </p:nvGrpSpPr>
        <p:grpSpPr>
          <a:xfrm>
            <a:off x="11155981" y="-130711"/>
            <a:ext cx="7132019" cy="10548422"/>
            <a:chOff x="0" y="0"/>
            <a:chExt cx="1878392" cy="2778185"/>
          </a:xfrm>
        </p:grpSpPr>
        <p:sp>
          <p:nvSpPr>
            <p:cNvPr id="6" name="Freeform 6"/>
            <p:cNvSpPr/>
            <p:nvPr/>
          </p:nvSpPr>
          <p:spPr>
            <a:xfrm>
              <a:off x="0" y="0"/>
              <a:ext cx="1878392" cy="2778185"/>
            </a:xfrm>
            <a:custGeom>
              <a:avLst/>
              <a:gdLst/>
              <a:ahLst/>
              <a:cxnLst/>
              <a:rect l="l" t="t" r="r" b="b"/>
              <a:pathLst>
                <a:path w="1878392" h="2778185">
                  <a:moveTo>
                    <a:pt x="108552" y="0"/>
                  </a:moveTo>
                  <a:lnTo>
                    <a:pt x="1769840" y="0"/>
                  </a:lnTo>
                  <a:cubicBezTo>
                    <a:pt x="1829792" y="0"/>
                    <a:pt x="1878392" y="48600"/>
                    <a:pt x="1878392" y="108552"/>
                  </a:cubicBezTo>
                  <a:lnTo>
                    <a:pt x="1878392" y="2669634"/>
                  </a:lnTo>
                  <a:cubicBezTo>
                    <a:pt x="1878392" y="2729585"/>
                    <a:pt x="1829792" y="2778185"/>
                    <a:pt x="1769840" y="2778185"/>
                  </a:cubicBezTo>
                  <a:lnTo>
                    <a:pt x="108552" y="2778185"/>
                  </a:lnTo>
                  <a:cubicBezTo>
                    <a:pt x="48600" y="2778185"/>
                    <a:pt x="0" y="2729585"/>
                    <a:pt x="0" y="2669634"/>
                  </a:cubicBezTo>
                  <a:lnTo>
                    <a:pt x="0" y="108552"/>
                  </a:lnTo>
                  <a:cubicBezTo>
                    <a:pt x="0" y="48600"/>
                    <a:pt x="48600" y="0"/>
                    <a:pt x="108552" y="0"/>
                  </a:cubicBezTo>
                  <a:close/>
                </a:path>
              </a:pathLst>
            </a:custGeom>
            <a:solidFill>
              <a:srgbClr val="B9D45A"/>
            </a:solidFill>
          </p:spPr>
          <p:txBody>
            <a:bodyPr/>
            <a:lstStyle/>
            <a:p>
              <a:endParaRPr lang="en-IN"/>
            </a:p>
          </p:txBody>
        </p:sp>
        <p:sp>
          <p:nvSpPr>
            <p:cNvPr id="7" name="TextBox 7"/>
            <p:cNvSpPr txBox="1"/>
            <p:nvPr/>
          </p:nvSpPr>
          <p:spPr>
            <a:xfrm>
              <a:off x="0" y="-76200"/>
              <a:ext cx="1878392" cy="2854385"/>
            </a:xfrm>
            <a:prstGeom prst="rect">
              <a:avLst/>
            </a:prstGeom>
          </p:spPr>
          <p:txBody>
            <a:bodyPr lIns="50800" tIns="50800" rIns="50800" bIns="50800" rtlCol="0" anchor="ctr"/>
            <a:lstStyle/>
            <a:p>
              <a:pPr algn="ctr">
                <a:lnSpc>
                  <a:spcPts val="3600"/>
                </a:lnSpc>
              </a:pPr>
              <a:endParaRPr/>
            </a:p>
          </p:txBody>
        </p:sp>
      </p:grpSp>
      <p:grpSp>
        <p:nvGrpSpPr>
          <p:cNvPr id="8" name="Group 8"/>
          <p:cNvGrpSpPr/>
          <p:nvPr/>
        </p:nvGrpSpPr>
        <p:grpSpPr>
          <a:xfrm>
            <a:off x="11548450" y="0"/>
            <a:ext cx="8233466" cy="10287000"/>
            <a:chOff x="0" y="0"/>
            <a:chExt cx="2168485" cy="2709333"/>
          </a:xfrm>
        </p:grpSpPr>
        <p:sp>
          <p:nvSpPr>
            <p:cNvPr id="9" name="Freeform 9"/>
            <p:cNvSpPr/>
            <p:nvPr/>
          </p:nvSpPr>
          <p:spPr>
            <a:xfrm>
              <a:off x="0" y="0"/>
              <a:ext cx="2168485" cy="2709333"/>
            </a:xfrm>
            <a:custGeom>
              <a:avLst/>
              <a:gdLst/>
              <a:ahLst/>
              <a:cxnLst/>
              <a:rect l="l" t="t" r="r" b="b"/>
              <a:pathLst>
                <a:path w="2168485" h="2709333">
                  <a:moveTo>
                    <a:pt x="94030" y="0"/>
                  </a:moveTo>
                  <a:lnTo>
                    <a:pt x="2074455" y="0"/>
                  </a:lnTo>
                  <a:cubicBezTo>
                    <a:pt x="2126386" y="0"/>
                    <a:pt x="2168485" y="42099"/>
                    <a:pt x="2168485" y="94030"/>
                  </a:cubicBezTo>
                  <a:lnTo>
                    <a:pt x="2168485" y="2615303"/>
                  </a:lnTo>
                  <a:cubicBezTo>
                    <a:pt x="2168485" y="2640242"/>
                    <a:pt x="2158578" y="2664159"/>
                    <a:pt x="2140944" y="2681793"/>
                  </a:cubicBezTo>
                  <a:cubicBezTo>
                    <a:pt x="2123310" y="2699427"/>
                    <a:pt x="2099393" y="2709333"/>
                    <a:pt x="2074455" y="2709333"/>
                  </a:cubicBezTo>
                  <a:lnTo>
                    <a:pt x="94030" y="2709333"/>
                  </a:lnTo>
                  <a:cubicBezTo>
                    <a:pt x="42099" y="2709333"/>
                    <a:pt x="0" y="2667235"/>
                    <a:pt x="0" y="2615303"/>
                  </a:cubicBezTo>
                  <a:lnTo>
                    <a:pt x="0" y="94030"/>
                  </a:lnTo>
                  <a:cubicBezTo>
                    <a:pt x="0" y="42099"/>
                    <a:pt x="42099" y="0"/>
                    <a:pt x="94030" y="0"/>
                  </a:cubicBezTo>
                  <a:close/>
                </a:path>
              </a:pathLst>
            </a:custGeom>
            <a:solidFill>
              <a:srgbClr val="6B8025"/>
            </a:solidFill>
          </p:spPr>
          <p:txBody>
            <a:bodyPr/>
            <a:lstStyle/>
            <a:p>
              <a:endParaRPr lang="en-IN"/>
            </a:p>
          </p:txBody>
        </p:sp>
        <p:sp>
          <p:nvSpPr>
            <p:cNvPr id="10" name="TextBox 10"/>
            <p:cNvSpPr txBox="1"/>
            <p:nvPr/>
          </p:nvSpPr>
          <p:spPr>
            <a:xfrm>
              <a:off x="0" y="-76200"/>
              <a:ext cx="2168485" cy="2785533"/>
            </a:xfrm>
            <a:prstGeom prst="rect">
              <a:avLst/>
            </a:prstGeom>
          </p:spPr>
          <p:txBody>
            <a:bodyPr lIns="50800" tIns="50800" rIns="50800" bIns="50800" rtlCol="0" anchor="ctr"/>
            <a:lstStyle/>
            <a:p>
              <a:pPr algn="ctr">
                <a:lnSpc>
                  <a:spcPts val="3600"/>
                </a:lnSpc>
              </a:pPr>
              <a:endParaRPr/>
            </a:p>
          </p:txBody>
        </p:sp>
      </p:grpSp>
      <p:grpSp>
        <p:nvGrpSpPr>
          <p:cNvPr id="11" name="Group 11"/>
          <p:cNvGrpSpPr/>
          <p:nvPr/>
        </p:nvGrpSpPr>
        <p:grpSpPr>
          <a:xfrm>
            <a:off x="1028700" y="1091872"/>
            <a:ext cx="3281814" cy="939006"/>
            <a:chOff x="0" y="0"/>
            <a:chExt cx="4375752" cy="1252009"/>
          </a:xfrm>
        </p:grpSpPr>
        <p:sp>
          <p:nvSpPr>
            <p:cNvPr id="12" name="Freeform 12"/>
            <p:cNvSpPr/>
            <p:nvPr/>
          </p:nvSpPr>
          <p:spPr>
            <a:xfrm>
              <a:off x="0" y="0"/>
              <a:ext cx="1228586" cy="951596"/>
            </a:xfrm>
            <a:custGeom>
              <a:avLst/>
              <a:gdLst/>
              <a:ahLst/>
              <a:cxnLst/>
              <a:rect l="l" t="t" r="r" b="b"/>
              <a:pathLst>
                <a:path w="1228586" h="951596">
                  <a:moveTo>
                    <a:pt x="0" y="0"/>
                  </a:moveTo>
                  <a:lnTo>
                    <a:pt x="1228586" y="0"/>
                  </a:lnTo>
                  <a:lnTo>
                    <a:pt x="1228586" y="951596"/>
                  </a:lnTo>
                  <a:lnTo>
                    <a:pt x="0" y="951596"/>
                  </a:lnTo>
                  <a:lnTo>
                    <a:pt x="0" y="0"/>
                  </a:lnTo>
                  <a:close/>
                </a:path>
              </a:pathLst>
            </a:custGeom>
            <a:blipFill>
              <a:blip r:embed="rId2">
                <a:extLst>
                  <a:ext uri="{96DAC541-7B7A-43D3-8B79-37D633B846F1}">
                    <asvg:svgBlip xmlns:asvg="http://schemas.microsoft.com/office/drawing/2016/SVG/main" r:embed="rId3"/>
                  </a:ext>
                </a:extLst>
              </a:blip>
              <a:stretch>
                <a:fillRect r="-17626" b="-17626"/>
              </a:stretch>
            </a:blipFill>
          </p:spPr>
          <p:txBody>
            <a:bodyPr/>
            <a:lstStyle/>
            <a:p>
              <a:endParaRPr lang="en-IN"/>
            </a:p>
          </p:txBody>
        </p:sp>
        <p:sp>
          <p:nvSpPr>
            <p:cNvPr id="13" name="TextBox 13"/>
            <p:cNvSpPr txBox="1"/>
            <p:nvPr/>
          </p:nvSpPr>
          <p:spPr>
            <a:xfrm>
              <a:off x="1522209" y="-28575"/>
              <a:ext cx="2853544" cy="1280584"/>
            </a:xfrm>
            <a:prstGeom prst="rect">
              <a:avLst/>
            </a:prstGeom>
          </p:spPr>
          <p:txBody>
            <a:bodyPr lIns="0" tIns="0" rIns="0" bIns="0" rtlCol="0" anchor="t">
              <a:spAutoFit/>
            </a:bodyPr>
            <a:lstStyle/>
            <a:p>
              <a:pPr algn="l">
                <a:lnSpc>
                  <a:spcPts val="3866"/>
                </a:lnSpc>
                <a:spcBef>
                  <a:spcPct val="0"/>
                </a:spcBef>
              </a:pPr>
              <a:r>
                <a:rPr lang="en-US" sz="2973" b="1">
                  <a:solidFill>
                    <a:srgbClr val="2A2C2E"/>
                  </a:solidFill>
                  <a:latin typeface="Be Vietnam Bold"/>
                  <a:ea typeface="Be Vietnam Bold"/>
                  <a:cs typeface="Be Vietnam Bold"/>
                  <a:sym typeface="Be Vietnam Bold"/>
                </a:rPr>
                <a:t>TEAM TECH TITANS</a:t>
              </a:r>
            </a:p>
          </p:txBody>
        </p:sp>
      </p:grpSp>
      <p:sp>
        <p:nvSpPr>
          <p:cNvPr id="14" name="TextBox 14"/>
          <p:cNvSpPr txBox="1"/>
          <p:nvPr/>
        </p:nvSpPr>
        <p:spPr>
          <a:xfrm>
            <a:off x="1028700" y="5321337"/>
            <a:ext cx="8990573" cy="1814819"/>
          </a:xfrm>
          <a:prstGeom prst="rect">
            <a:avLst/>
          </a:prstGeom>
        </p:spPr>
        <p:txBody>
          <a:bodyPr lIns="0" tIns="0" rIns="0" bIns="0" rtlCol="0" anchor="t">
            <a:spAutoFit/>
          </a:bodyPr>
          <a:lstStyle/>
          <a:p>
            <a:pPr algn="l">
              <a:lnSpc>
                <a:spcPts val="13699"/>
              </a:lnSpc>
            </a:pPr>
            <a:r>
              <a:rPr lang="en-US" sz="13699">
                <a:solidFill>
                  <a:srgbClr val="483324"/>
                </a:solidFill>
                <a:latin typeface="Heebo Bold"/>
                <a:ea typeface="Heebo Bold"/>
                <a:cs typeface="Heebo Bold"/>
                <a:sym typeface="Heebo Bold"/>
              </a:rPr>
              <a:t>GENSKILL</a:t>
            </a:r>
          </a:p>
        </p:txBody>
      </p:sp>
      <p:grpSp>
        <p:nvGrpSpPr>
          <p:cNvPr id="15" name="Group 15"/>
          <p:cNvGrpSpPr/>
          <p:nvPr/>
        </p:nvGrpSpPr>
        <p:grpSpPr>
          <a:xfrm>
            <a:off x="12446659" y="4959326"/>
            <a:ext cx="4812641" cy="3384574"/>
            <a:chOff x="0" y="0"/>
            <a:chExt cx="6416854" cy="4512765"/>
          </a:xfrm>
        </p:grpSpPr>
        <p:sp>
          <p:nvSpPr>
            <p:cNvPr id="16" name="TextBox 16"/>
            <p:cNvSpPr txBox="1"/>
            <p:nvPr/>
          </p:nvSpPr>
          <p:spPr>
            <a:xfrm>
              <a:off x="0" y="57150"/>
              <a:ext cx="6416854" cy="584623"/>
            </a:xfrm>
            <a:prstGeom prst="rect">
              <a:avLst/>
            </a:prstGeom>
          </p:spPr>
          <p:txBody>
            <a:bodyPr lIns="0" tIns="0" rIns="0" bIns="0" rtlCol="0" anchor="t">
              <a:spAutoFit/>
            </a:bodyPr>
            <a:lstStyle/>
            <a:p>
              <a:pPr algn="l">
                <a:lnSpc>
                  <a:spcPts val="3200"/>
                </a:lnSpc>
              </a:pPr>
              <a:r>
                <a:rPr lang="en-US" sz="3200">
                  <a:solidFill>
                    <a:srgbClr val="F9F0DC"/>
                  </a:solidFill>
                  <a:latin typeface="Heebo Bold"/>
                  <a:ea typeface="Heebo Bold"/>
                  <a:cs typeface="Heebo Bold"/>
                  <a:sym typeface="Heebo Bold"/>
                </a:rPr>
                <a:t>Learn new skills</a:t>
              </a:r>
            </a:p>
          </p:txBody>
        </p:sp>
        <p:sp>
          <p:nvSpPr>
            <p:cNvPr id="17" name="TextBox 17"/>
            <p:cNvSpPr txBox="1"/>
            <p:nvPr/>
          </p:nvSpPr>
          <p:spPr>
            <a:xfrm>
              <a:off x="0" y="895594"/>
              <a:ext cx="6416854" cy="3617171"/>
            </a:xfrm>
            <a:prstGeom prst="rect">
              <a:avLst/>
            </a:prstGeom>
          </p:spPr>
          <p:txBody>
            <a:bodyPr lIns="0" tIns="0" rIns="0" bIns="0" rtlCol="0" anchor="t">
              <a:spAutoFit/>
            </a:bodyPr>
            <a:lstStyle/>
            <a:p>
              <a:pPr algn="l">
                <a:lnSpc>
                  <a:spcPts val="3640"/>
                </a:lnSpc>
              </a:pPr>
              <a:r>
                <a:rPr lang="en-US" sz="2600">
                  <a:solidFill>
                    <a:srgbClr val="F9F0DC"/>
                  </a:solidFill>
                  <a:latin typeface="Be Vietnam"/>
                  <a:ea typeface="Be Vietnam"/>
                  <a:cs typeface="Be Vietnam"/>
                  <a:sym typeface="Be Vietnam"/>
                </a:rPr>
                <a:t>A tool that generates unpredictable, unique skills to inspire creativity, learning, or character development instantly.</a:t>
              </a:r>
            </a:p>
            <a:p>
              <a:pPr algn="l">
                <a:lnSpc>
                  <a:spcPts val="3640"/>
                </a:lnSpc>
              </a:pPr>
              <a:endParaRPr lang="en-US" sz="2600">
                <a:solidFill>
                  <a:srgbClr val="F9F0DC"/>
                </a:solidFill>
                <a:latin typeface="Be Vietnam"/>
                <a:ea typeface="Be Vietnam"/>
                <a:cs typeface="Be Vietnam"/>
                <a:sym typeface="Be Vietnam"/>
              </a:endParaRPr>
            </a:p>
          </p:txBody>
        </p:sp>
      </p:grpSp>
      <p:sp>
        <p:nvSpPr>
          <p:cNvPr id="18" name="TextBox 18"/>
          <p:cNvSpPr txBox="1"/>
          <p:nvPr/>
        </p:nvSpPr>
        <p:spPr>
          <a:xfrm>
            <a:off x="14766263" y="662215"/>
            <a:ext cx="3224212" cy="914400"/>
          </a:xfrm>
          <a:prstGeom prst="rect">
            <a:avLst/>
          </a:prstGeom>
        </p:spPr>
        <p:txBody>
          <a:bodyPr lIns="0" tIns="0" rIns="0" bIns="0" rtlCol="0" anchor="t">
            <a:spAutoFit/>
          </a:bodyPr>
          <a:lstStyle/>
          <a:p>
            <a:pPr algn="ctr">
              <a:lnSpc>
                <a:spcPts val="3749"/>
              </a:lnSpc>
            </a:pPr>
            <a:r>
              <a:rPr lang="en-US" sz="2499" b="1">
                <a:solidFill>
                  <a:srgbClr val="F9F0DC"/>
                </a:solidFill>
                <a:latin typeface="Be Vietnam Bold"/>
                <a:ea typeface="Be Vietnam Bold"/>
                <a:cs typeface="Be Vietnam Bold"/>
                <a:sym typeface="Be Vietnam Bold"/>
              </a:rPr>
              <a:t>1)AKHIL JATIA</a:t>
            </a:r>
          </a:p>
          <a:p>
            <a:pPr algn="ctr">
              <a:lnSpc>
                <a:spcPts val="3749"/>
              </a:lnSpc>
              <a:spcBef>
                <a:spcPct val="0"/>
              </a:spcBef>
            </a:pPr>
            <a:r>
              <a:rPr lang="en-US" sz="2499" b="1">
                <a:solidFill>
                  <a:srgbClr val="F9F0DC"/>
                </a:solidFill>
                <a:latin typeface="Be Vietnam Bold"/>
                <a:ea typeface="Be Vietnam Bold"/>
                <a:cs typeface="Be Vietnam Bold"/>
                <a:sym typeface="Be Vietnam Bold"/>
              </a:rPr>
              <a:t>2) DEVANSH GINORIA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DF19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8934656" cy="10287000"/>
            <a:chOff x="0" y="0"/>
            <a:chExt cx="2353160" cy="2709333"/>
          </a:xfrm>
        </p:grpSpPr>
        <p:sp>
          <p:nvSpPr>
            <p:cNvPr id="3" name="Freeform 3"/>
            <p:cNvSpPr/>
            <p:nvPr/>
          </p:nvSpPr>
          <p:spPr>
            <a:xfrm>
              <a:off x="0" y="0"/>
              <a:ext cx="2353160" cy="2709333"/>
            </a:xfrm>
            <a:custGeom>
              <a:avLst/>
              <a:gdLst/>
              <a:ahLst/>
              <a:cxnLst/>
              <a:rect l="l" t="t" r="r" b="b"/>
              <a:pathLst>
                <a:path w="2353160" h="2709333">
                  <a:moveTo>
                    <a:pt x="0" y="0"/>
                  </a:moveTo>
                  <a:lnTo>
                    <a:pt x="2353160" y="0"/>
                  </a:lnTo>
                  <a:lnTo>
                    <a:pt x="2353160" y="2709333"/>
                  </a:lnTo>
                  <a:lnTo>
                    <a:pt x="0" y="2709333"/>
                  </a:lnTo>
                  <a:close/>
                </a:path>
              </a:pathLst>
            </a:custGeom>
            <a:solidFill>
              <a:srgbClr val="F9F0DC"/>
            </a:solidFill>
          </p:spPr>
          <p:txBody>
            <a:bodyPr/>
            <a:lstStyle/>
            <a:p>
              <a:endParaRPr lang="en-IN"/>
            </a:p>
          </p:txBody>
        </p:sp>
        <p:sp>
          <p:nvSpPr>
            <p:cNvPr id="4" name="TextBox 4"/>
            <p:cNvSpPr txBox="1"/>
            <p:nvPr/>
          </p:nvSpPr>
          <p:spPr>
            <a:xfrm>
              <a:off x="0" y="-76200"/>
              <a:ext cx="2353160" cy="2785533"/>
            </a:xfrm>
            <a:prstGeom prst="rect">
              <a:avLst/>
            </a:prstGeom>
          </p:spPr>
          <p:txBody>
            <a:bodyPr lIns="50800" tIns="50800" rIns="50800" bIns="50800" rtlCol="0" anchor="ctr"/>
            <a:lstStyle/>
            <a:p>
              <a:pPr algn="ctr">
                <a:lnSpc>
                  <a:spcPts val="3600"/>
                </a:lnSpc>
              </a:pPr>
              <a:endParaRPr/>
            </a:p>
          </p:txBody>
        </p:sp>
      </p:grpSp>
      <p:sp>
        <p:nvSpPr>
          <p:cNvPr id="5" name="TextBox 5"/>
          <p:cNvSpPr txBox="1"/>
          <p:nvPr/>
        </p:nvSpPr>
        <p:spPr>
          <a:xfrm>
            <a:off x="767162" y="534988"/>
            <a:ext cx="7496233" cy="1025525"/>
          </a:xfrm>
          <a:prstGeom prst="rect">
            <a:avLst/>
          </a:prstGeom>
        </p:spPr>
        <p:txBody>
          <a:bodyPr lIns="0" tIns="0" rIns="0" bIns="0" rtlCol="0" anchor="t">
            <a:spAutoFit/>
          </a:bodyPr>
          <a:lstStyle/>
          <a:p>
            <a:pPr algn="ctr">
              <a:lnSpc>
                <a:spcPts val="8049"/>
              </a:lnSpc>
            </a:pPr>
            <a:r>
              <a:rPr lang="en-US" sz="6999" b="1">
                <a:solidFill>
                  <a:srgbClr val="6B8025"/>
                </a:solidFill>
                <a:latin typeface="Heebo Bold Bold"/>
                <a:ea typeface="Heebo Bold Bold"/>
                <a:cs typeface="Heebo Bold Bold"/>
                <a:sym typeface="Heebo Bold Bold"/>
              </a:rPr>
              <a:t>CHALLENGES</a:t>
            </a:r>
          </a:p>
        </p:txBody>
      </p:sp>
      <p:sp>
        <p:nvSpPr>
          <p:cNvPr id="6" name="TextBox 6"/>
          <p:cNvSpPr txBox="1"/>
          <p:nvPr/>
        </p:nvSpPr>
        <p:spPr>
          <a:xfrm>
            <a:off x="346251" y="2176276"/>
            <a:ext cx="8336080" cy="7355864"/>
          </a:xfrm>
          <a:prstGeom prst="rect">
            <a:avLst/>
          </a:prstGeom>
        </p:spPr>
        <p:txBody>
          <a:bodyPr lIns="0" tIns="0" rIns="0" bIns="0" rtlCol="0" anchor="t">
            <a:spAutoFit/>
          </a:bodyPr>
          <a:lstStyle/>
          <a:p>
            <a:pPr marL="558145" lvl="1" indent="-279072" algn="ctr">
              <a:lnSpc>
                <a:spcPts val="3877"/>
              </a:lnSpc>
              <a:spcBef>
                <a:spcPct val="0"/>
              </a:spcBef>
              <a:buFont typeface="Arial"/>
              <a:buChar char="•"/>
            </a:pPr>
            <a:r>
              <a:rPr lang="en-US" sz="2585" b="1">
                <a:solidFill>
                  <a:srgbClr val="000000"/>
                </a:solidFill>
                <a:latin typeface="Be Vietnam Bold"/>
                <a:ea typeface="Be Vietnam Bold"/>
                <a:cs typeface="Be Vietnam Bold"/>
                <a:sym typeface="Be Vietnam Bold"/>
              </a:rPr>
              <a:t>Skill Categorization Logic</a:t>
            </a:r>
            <a:r>
              <a:rPr lang="en-US" sz="2585">
                <a:solidFill>
                  <a:srgbClr val="000000"/>
                </a:solidFill>
                <a:latin typeface="Be Vietnam"/>
                <a:ea typeface="Be Vietnam"/>
                <a:cs typeface="Be Vietnam"/>
                <a:sym typeface="Be Vietnam"/>
              </a:rPr>
              <a:t>: Mapping skills accurately under multiple categories like technical, creative, soft skills, etc., without overlap.</a:t>
            </a:r>
          </a:p>
          <a:p>
            <a:pPr marL="558145" lvl="1" indent="-279072" algn="ctr">
              <a:lnSpc>
                <a:spcPts val="3877"/>
              </a:lnSpc>
              <a:spcBef>
                <a:spcPct val="0"/>
              </a:spcBef>
              <a:buFont typeface="Arial"/>
              <a:buChar char="•"/>
            </a:pPr>
            <a:r>
              <a:rPr lang="en-US" sz="2585" b="1">
                <a:solidFill>
                  <a:srgbClr val="000000"/>
                </a:solidFill>
                <a:latin typeface="Be Vietnam Bold"/>
                <a:ea typeface="Be Vietnam Bold"/>
                <a:cs typeface="Be Vietnam Bold"/>
                <a:sym typeface="Be Vietnam Bold"/>
              </a:rPr>
              <a:t>Filtering by Skill Level</a:t>
            </a:r>
            <a:r>
              <a:rPr lang="en-US" sz="2585">
                <a:solidFill>
                  <a:srgbClr val="000000"/>
                </a:solidFill>
                <a:latin typeface="Be Vietnam"/>
                <a:ea typeface="Be Vietnam"/>
                <a:cs typeface="Be Vietnam"/>
                <a:sym typeface="Be Vietnam"/>
              </a:rPr>
              <a:t>: Designing a system to classify skills as Beginner, Intermediate, or Advanced proved tricky without clear standards.</a:t>
            </a:r>
          </a:p>
          <a:p>
            <a:pPr algn="ctr">
              <a:lnSpc>
                <a:spcPts val="3877"/>
              </a:lnSpc>
              <a:spcBef>
                <a:spcPct val="0"/>
              </a:spcBef>
            </a:pPr>
            <a:endParaRPr lang="en-US" sz="2585">
              <a:solidFill>
                <a:srgbClr val="000000"/>
              </a:solidFill>
              <a:latin typeface="Be Vietnam"/>
              <a:ea typeface="Be Vietnam"/>
              <a:cs typeface="Be Vietnam"/>
              <a:sym typeface="Be Vietnam"/>
            </a:endParaRPr>
          </a:p>
          <a:p>
            <a:pPr marL="558145" lvl="1" indent="-279072" algn="ctr">
              <a:lnSpc>
                <a:spcPts val="3877"/>
              </a:lnSpc>
              <a:spcBef>
                <a:spcPct val="0"/>
              </a:spcBef>
              <a:buFont typeface="Arial"/>
              <a:buChar char="•"/>
            </a:pPr>
            <a:r>
              <a:rPr lang="en-US" sz="2585" b="1">
                <a:solidFill>
                  <a:srgbClr val="000000"/>
                </a:solidFill>
                <a:latin typeface="Be Vietnam Bold"/>
                <a:ea typeface="Be Vietnam Bold"/>
                <a:cs typeface="Be Vietnam Bold"/>
                <a:sym typeface="Be Vietnam Bold"/>
              </a:rPr>
              <a:t>UI/UX Design Constraints</a:t>
            </a:r>
            <a:r>
              <a:rPr lang="en-US" sz="2585">
                <a:solidFill>
                  <a:srgbClr val="000000"/>
                </a:solidFill>
                <a:latin typeface="Be Vietnam"/>
                <a:ea typeface="Be Vietnam"/>
                <a:cs typeface="Be Vietnam"/>
                <a:sym typeface="Be Vietnam"/>
              </a:rPr>
              <a:t>: Making the interface intuitive and engaging within limited hackathon time.</a:t>
            </a:r>
          </a:p>
          <a:p>
            <a:pPr marL="558145" lvl="1" indent="-279072" algn="ctr">
              <a:lnSpc>
                <a:spcPts val="3877"/>
              </a:lnSpc>
              <a:spcBef>
                <a:spcPct val="0"/>
              </a:spcBef>
              <a:buFont typeface="Arial"/>
              <a:buChar char="•"/>
            </a:pPr>
            <a:r>
              <a:rPr lang="en-US" sz="2585" b="1">
                <a:solidFill>
                  <a:srgbClr val="000000"/>
                </a:solidFill>
                <a:latin typeface="Be Vietnam Bold"/>
                <a:ea typeface="Be Vietnam Bold"/>
                <a:cs typeface="Be Vietnam Bold"/>
                <a:sym typeface="Be Vietnam Bold"/>
              </a:rPr>
              <a:t>Data Management:</a:t>
            </a:r>
            <a:r>
              <a:rPr lang="en-US" sz="2585">
                <a:solidFill>
                  <a:srgbClr val="000000"/>
                </a:solidFill>
                <a:latin typeface="Be Vietnam"/>
                <a:ea typeface="Be Vietnam"/>
                <a:cs typeface="Be Vietnam"/>
                <a:sym typeface="Be Vietnam"/>
              </a:rPr>
              <a:t> Managing a clean and non-repetitive skill database.</a:t>
            </a:r>
          </a:p>
          <a:p>
            <a:pPr algn="ctr">
              <a:lnSpc>
                <a:spcPts val="3877"/>
              </a:lnSpc>
              <a:spcBef>
                <a:spcPct val="0"/>
              </a:spcBef>
            </a:pPr>
            <a:endParaRPr lang="en-US" sz="2585">
              <a:solidFill>
                <a:srgbClr val="000000"/>
              </a:solidFill>
              <a:latin typeface="Be Vietnam"/>
              <a:ea typeface="Be Vietnam"/>
              <a:cs typeface="Be Vietnam"/>
              <a:sym typeface="Be Vietnam"/>
            </a:endParaRPr>
          </a:p>
          <a:p>
            <a:pPr algn="ctr">
              <a:lnSpc>
                <a:spcPts val="3877"/>
              </a:lnSpc>
              <a:spcBef>
                <a:spcPct val="0"/>
              </a:spcBef>
            </a:pPr>
            <a:endParaRPr lang="en-US" sz="2585">
              <a:solidFill>
                <a:srgbClr val="000000"/>
              </a:solidFill>
              <a:latin typeface="Be Vietnam"/>
              <a:ea typeface="Be Vietnam"/>
              <a:cs typeface="Be Vietnam"/>
              <a:sym typeface="Be Vietnam"/>
            </a:endParaRPr>
          </a:p>
        </p:txBody>
      </p:sp>
      <p:sp>
        <p:nvSpPr>
          <p:cNvPr id="7" name="TextBox 7"/>
          <p:cNvSpPr txBox="1"/>
          <p:nvPr/>
        </p:nvSpPr>
        <p:spPr>
          <a:xfrm>
            <a:off x="9763067" y="534988"/>
            <a:ext cx="7496233" cy="1025525"/>
          </a:xfrm>
          <a:prstGeom prst="rect">
            <a:avLst/>
          </a:prstGeom>
        </p:spPr>
        <p:txBody>
          <a:bodyPr lIns="0" tIns="0" rIns="0" bIns="0" rtlCol="0" anchor="t">
            <a:spAutoFit/>
          </a:bodyPr>
          <a:lstStyle/>
          <a:p>
            <a:pPr algn="ctr">
              <a:lnSpc>
                <a:spcPts val="8049"/>
              </a:lnSpc>
            </a:pPr>
            <a:r>
              <a:rPr lang="en-US" sz="6999" b="1">
                <a:solidFill>
                  <a:srgbClr val="6B5C4D"/>
                </a:solidFill>
                <a:latin typeface="Heebo Bold Bold"/>
                <a:ea typeface="Heebo Bold Bold"/>
                <a:cs typeface="Heebo Bold Bold"/>
                <a:sym typeface="Heebo Bold Bold"/>
              </a:rPr>
              <a:t>LEARNINGS</a:t>
            </a:r>
          </a:p>
        </p:txBody>
      </p:sp>
      <p:sp>
        <p:nvSpPr>
          <p:cNvPr id="8" name="TextBox 8"/>
          <p:cNvSpPr txBox="1"/>
          <p:nvPr/>
        </p:nvSpPr>
        <p:spPr>
          <a:xfrm>
            <a:off x="9343143" y="2176276"/>
            <a:ext cx="8324613" cy="7254441"/>
          </a:xfrm>
          <a:prstGeom prst="rect">
            <a:avLst/>
          </a:prstGeom>
        </p:spPr>
        <p:txBody>
          <a:bodyPr lIns="0" tIns="0" rIns="0" bIns="0" rtlCol="0" anchor="t">
            <a:spAutoFit/>
          </a:bodyPr>
          <a:lstStyle/>
          <a:p>
            <a:pPr marL="557376" lvl="1" indent="-278688" algn="ctr">
              <a:lnSpc>
                <a:spcPts val="3872"/>
              </a:lnSpc>
              <a:spcBef>
                <a:spcPct val="0"/>
              </a:spcBef>
              <a:buFont typeface="Arial"/>
              <a:buChar char="•"/>
            </a:pPr>
            <a:r>
              <a:rPr lang="en-US" sz="2581" b="1">
                <a:solidFill>
                  <a:srgbClr val="000000"/>
                </a:solidFill>
                <a:latin typeface="Be Vietnam Bold"/>
                <a:ea typeface="Be Vietnam Bold"/>
                <a:cs typeface="Be Vietnam Bold"/>
                <a:sym typeface="Be Vietnam Bold"/>
              </a:rPr>
              <a:t>User-Centric Design</a:t>
            </a:r>
            <a:r>
              <a:rPr lang="en-US" sz="2581">
                <a:solidFill>
                  <a:srgbClr val="000000"/>
                </a:solidFill>
                <a:latin typeface="Be Vietnam"/>
                <a:ea typeface="Be Vietnam"/>
                <a:cs typeface="Be Vietnam"/>
                <a:sym typeface="Be Vietnam"/>
              </a:rPr>
              <a:t>: Small UI changes made a big difference in user experience.</a:t>
            </a:r>
          </a:p>
          <a:p>
            <a:pPr marL="557376" lvl="1" indent="-278688" algn="ctr">
              <a:lnSpc>
                <a:spcPts val="3872"/>
              </a:lnSpc>
              <a:spcBef>
                <a:spcPct val="0"/>
              </a:spcBef>
              <a:buFont typeface="Arial"/>
              <a:buChar char="•"/>
            </a:pPr>
            <a:endParaRPr lang="en-US" sz="2581">
              <a:solidFill>
                <a:srgbClr val="000000"/>
              </a:solidFill>
              <a:latin typeface="Be Vietnam"/>
              <a:ea typeface="Be Vietnam"/>
              <a:cs typeface="Be Vietnam"/>
              <a:sym typeface="Be Vietnam"/>
            </a:endParaRPr>
          </a:p>
          <a:p>
            <a:pPr marL="557376" lvl="1" indent="-278688" algn="ctr">
              <a:lnSpc>
                <a:spcPts val="3872"/>
              </a:lnSpc>
              <a:spcBef>
                <a:spcPct val="0"/>
              </a:spcBef>
              <a:buFont typeface="Arial"/>
              <a:buChar char="•"/>
            </a:pPr>
            <a:r>
              <a:rPr lang="en-US" sz="2581" b="1">
                <a:solidFill>
                  <a:srgbClr val="000000"/>
                </a:solidFill>
                <a:latin typeface="Be Vietnam Bold"/>
                <a:ea typeface="Be Vietnam Bold"/>
                <a:cs typeface="Be Vietnam Bold"/>
                <a:sym typeface="Be Vietnam Bold"/>
              </a:rPr>
              <a:t>Team Collaboration</a:t>
            </a:r>
            <a:r>
              <a:rPr lang="en-US" sz="2581">
                <a:solidFill>
                  <a:srgbClr val="000000"/>
                </a:solidFill>
                <a:latin typeface="Be Vietnam"/>
                <a:ea typeface="Be Vietnam"/>
                <a:cs typeface="Be Vietnam"/>
                <a:sym typeface="Be Vietnam"/>
              </a:rPr>
              <a:t>: Dividing roles boosted speed and avoided duplication.</a:t>
            </a:r>
          </a:p>
          <a:p>
            <a:pPr marL="557376" lvl="1" indent="-278688" algn="ctr">
              <a:lnSpc>
                <a:spcPts val="3872"/>
              </a:lnSpc>
              <a:spcBef>
                <a:spcPct val="0"/>
              </a:spcBef>
              <a:buFont typeface="Arial"/>
              <a:buChar char="•"/>
            </a:pPr>
            <a:endParaRPr lang="en-US" sz="2581">
              <a:solidFill>
                <a:srgbClr val="000000"/>
              </a:solidFill>
              <a:latin typeface="Be Vietnam"/>
              <a:ea typeface="Be Vietnam"/>
              <a:cs typeface="Be Vietnam"/>
              <a:sym typeface="Be Vietnam"/>
            </a:endParaRPr>
          </a:p>
          <a:p>
            <a:pPr marL="557376" lvl="1" indent="-278688" algn="ctr">
              <a:lnSpc>
                <a:spcPts val="3872"/>
              </a:lnSpc>
              <a:spcBef>
                <a:spcPct val="0"/>
              </a:spcBef>
              <a:buFont typeface="Arial"/>
              <a:buChar char="•"/>
            </a:pPr>
            <a:r>
              <a:rPr lang="en-US" sz="2581" b="1">
                <a:solidFill>
                  <a:srgbClr val="000000"/>
                </a:solidFill>
                <a:latin typeface="Be Vietnam Bold"/>
                <a:ea typeface="Be Vietnam Bold"/>
                <a:cs typeface="Be Vietnam Bold"/>
                <a:sym typeface="Be Vietnam Bold"/>
              </a:rPr>
              <a:t>Tech Stack Optimization</a:t>
            </a:r>
            <a:r>
              <a:rPr lang="en-US" sz="2581">
                <a:solidFill>
                  <a:srgbClr val="000000"/>
                </a:solidFill>
                <a:latin typeface="Be Vietnam"/>
                <a:ea typeface="Be Vietnam"/>
                <a:cs typeface="Be Vietnam"/>
                <a:sym typeface="Be Vietnam"/>
              </a:rPr>
              <a:t>: Learned efficient use of APIs and tools for scalability.</a:t>
            </a:r>
          </a:p>
          <a:p>
            <a:pPr marL="557376" lvl="1" indent="-278688" algn="ctr">
              <a:lnSpc>
                <a:spcPts val="3872"/>
              </a:lnSpc>
              <a:spcBef>
                <a:spcPct val="0"/>
              </a:spcBef>
              <a:buFont typeface="Arial"/>
              <a:buChar char="•"/>
            </a:pPr>
            <a:endParaRPr lang="en-US" sz="2581">
              <a:solidFill>
                <a:srgbClr val="000000"/>
              </a:solidFill>
              <a:latin typeface="Be Vietnam"/>
              <a:ea typeface="Be Vietnam"/>
              <a:cs typeface="Be Vietnam"/>
              <a:sym typeface="Be Vietnam"/>
            </a:endParaRPr>
          </a:p>
          <a:p>
            <a:pPr marL="557376" lvl="1" indent="-278688" algn="ctr">
              <a:lnSpc>
                <a:spcPts val="3872"/>
              </a:lnSpc>
              <a:spcBef>
                <a:spcPct val="0"/>
              </a:spcBef>
              <a:buFont typeface="Arial"/>
              <a:buChar char="•"/>
            </a:pPr>
            <a:r>
              <a:rPr lang="en-US" sz="2581" b="1">
                <a:solidFill>
                  <a:srgbClr val="000000"/>
                </a:solidFill>
                <a:latin typeface="Be Vietnam Bold"/>
                <a:ea typeface="Be Vietnam Bold"/>
                <a:cs typeface="Be Vietnam Bold"/>
                <a:sym typeface="Be Vietnam Bold"/>
              </a:rPr>
              <a:t>Prototyping Skills</a:t>
            </a:r>
            <a:r>
              <a:rPr lang="en-US" sz="2581">
                <a:solidFill>
                  <a:srgbClr val="000000"/>
                </a:solidFill>
                <a:latin typeface="Be Vietnam"/>
                <a:ea typeface="Be Vietnam"/>
                <a:cs typeface="Be Vietnam"/>
                <a:sym typeface="Be Vietnam"/>
              </a:rPr>
              <a:t>: Rapid prototypes helped us test ideas quickly.</a:t>
            </a:r>
          </a:p>
          <a:p>
            <a:pPr marL="557376" lvl="1" indent="-278688" algn="ctr">
              <a:lnSpc>
                <a:spcPts val="3872"/>
              </a:lnSpc>
              <a:spcBef>
                <a:spcPct val="0"/>
              </a:spcBef>
              <a:buFont typeface="Arial"/>
              <a:buChar char="•"/>
            </a:pPr>
            <a:endParaRPr lang="en-US" sz="2581">
              <a:solidFill>
                <a:srgbClr val="000000"/>
              </a:solidFill>
              <a:latin typeface="Be Vietnam"/>
              <a:ea typeface="Be Vietnam"/>
              <a:cs typeface="Be Vietnam"/>
              <a:sym typeface="Be Vietnam"/>
            </a:endParaRPr>
          </a:p>
          <a:p>
            <a:pPr marL="557376" lvl="1" indent="-278688" algn="ctr">
              <a:lnSpc>
                <a:spcPts val="3872"/>
              </a:lnSpc>
              <a:spcBef>
                <a:spcPct val="0"/>
              </a:spcBef>
              <a:buFont typeface="Arial"/>
              <a:buChar char="•"/>
            </a:pPr>
            <a:r>
              <a:rPr lang="en-US" sz="2581" b="1">
                <a:solidFill>
                  <a:srgbClr val="000000"/>
                </a:solidFill>
                <a:latin typeface="Be Vietnam Bold"/>
                <a:ea typeface="Be Vietnam Bold"/>
                <a:cs typeface="Be Vietnam Bold"/>
                <a:sym typeface="Be Vietnam Bold"/>
              </a:rPr>
              <a:t>Real-World Thinking</a:t>
            </a:r>
            <a:r>
              <a:rPr lang="en-US" sz="2581">
                <a:solidFill>
                  <a:srgbClr val="000000"/>
                </a:solidFill>
                <a:latin typeface="Be Vietnam"/>
                <a:ea typeface="Be Vietnam"/>
                <a:cs typeface="Be Vietnam"/>
                <a:sym typeface="Be Vietnam"/>
              </a:rPr>
              <a:t>: Realized how random tools can boost motivation to learn.</a:t>
            </a:r>
          </a:p>
          <a:p>
            <a:pPr algn="ctr">
              <a:lnSpc>
                <a:spcPts val="3872"/>
              </a:lnSpc>
              <a:spcBef>
                <a:spcPct val="0"/>
              </a:spcBef>
            </a:pPr>
            <a:endParaRPr lang="en-US" sz="2581">
              <a:solidFill>
                <a:srgbClr val="000000"/>
              </a:solidFill>
              <a:latin typeface="Be Vietnam"/>
              <a:ea typeface="Be Vietnam"/>
              <a:cs typeface="Be Vietnam"/>
              <a:sym typeface="Be Vietna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9F0DC"/>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631020"/>
          </a:xfrm>
          <a:custGeom>
            <a:avLst/>
            <a:gdLst/>
            <a:ahLst/>
            <a:cxnLst/>
            <a:rect l="l" t="t" r="r" b="b"/>
            <a:pathLst>
              <a:path w="18288000" h="10631020">
                <a:moveTo>
                  <a:pt x="0" y="0"/>
                </a:moveTo>
                <a:lnTo>
                  <a:pt x="18288000" y="0"/>
                </a:lnTo>
                <a:lnTo>
                  <a:pt x="18288000" y="10631020"/>
                </a:lnTo>
                <a:lnTo>
                  <a:pt x="0" y="10631020"/>
                </a:lnTo>
                <a:lnTo>
                  <a:pt x="0" y="0"/>
                </a:lnTo>
                <a:close/>
              </a:path>
            </a:pathLst>
          </a:custGeom>
          <a:blipFill>
            <a:blip r:embed="rId2"/>
            <a:stretch>
              <a:fillRect t="-2531" b="-704"/>
            </a:stretch>
          </a:blipFill>
        </p:spPr>
        <p:txBody>
          <a:bodyPr/>
          <a:lstStyle/>
          <a:p>
            <a:endParaRPr lang="en-IN"/>
          </a:p>
        </p:txBody>
      </p:sp>
      <p:grpSp>
        <p:nvGrpSpPr>
          <p:cNvPr id="3" name="Group 3"/>
          <p:cNvGrpSpPr/>
          <p:nvPr/>
        </p:nvGrpSpPr>
        <p:grpSpPr>
          <a:xfrm>
            <a:off x="3145031" y="1028700"/>
            <a:ext cx="11997938" cy="3429224"/>
            <a:chOff x="0" y="0"/>
            <a:chExt cx="15997250" cy="4572299"/>
          </a:xfrm>
        </p:grpSpPr>
        <p:sp>
          <p:nvSpPr>
            <p:cNvPr id="4" name="TextBox 4"/>
            <p:cNvSpPr txBox="1"/>
            <p:nvPr/>
          </p:nvSpPr>
          <p:spPr>
            <a:xfrm>
              <a:off x="0" y="2352974"/>
              <a:ext cx="15997250" cy="2219325"/>
            </a:xfrm>
            <a:prstGeom prst="rect">
              <a:avLst/>
            </a:prstGeom>
          </p:spPr>
          <p:txBody>
            <a:bodyPr lIns="0" tIns="0" rIns="0" bIns="0" rtlCol="0" anchor="t">
              <a:spAutoFit/>
            </a:bodyPr>
            <a:lstStyle/>
            <a:p>
              <a:pPr algn="ctr">
                <a:lnSpc>
                  <a:spcPts val="12000"/>
                </a:lnSpc>
              </a:pPr>
              <a:endParaRPr/>
            </a:p>
          </p:txBody>
        </p:sp>
        <p:sp>
          <p:nvSpPr>
            <p:cNvPr id="5" name="TextBox 5"/>
            <p:cNvSpPr txBox="1"/>
            <p:nvPr/>
          </p:nvSpPr>
          <p:spPr>
            <a:xfrm>
              <a:off x="0" y="0"/>
              <a:ext cx="15997250" cy="1612900"/>
            </a:xfrm>
            <a:prstGeom prst="rect">
              <a:avLst/>
            </a:prstGeom>
          </p:spPr>
          <p:txBody>
            <a:bodyPr lIns="0" tIns="0" rIns="0" bIns="0" rtlCol="0" anchor="t">
              <a:spAutoFit/>
            </a:bodyPr>
            <a:lstStyle/>
            <a:p>
              <a:pPr algn="ctr">
                <a:lnSpc>
                  <a:spcPts val="9599"/>
                </a:lnSpc>
              </a:pPr>
              <a:r>
                <a:rPr lang="en-US" sz="7999" b="1">
                  <a:solidFill>
                    <a:srgbClr val="6B5C4D"/>
                  </a:solidFill>
                  <a:latin typeface="Heebo Bold Bold"/>
                  <a:ea typeface="Heebo Bold Bold"/>
                  <a:cs typeface="Heebo Bold Bold"/>
                  <a:sym typeface="Heebo Bold Bold"/>
                </a:rPr>
                <a:t>FUTURE SCOPES</a:t>
              </a:r>
            </a:p>
          </p:txBody>
        </p:sp>
      </p:grpSp>
      <p:sp>
        <p:nvSpPr>
          <p:cNvPr id="6" name="TextBox 6"/>
          <p:cNvSpPr txBox="1"/>
          <p:nvPr/>
        </p:nvSpPr>
        <p:spPr>
          <a:xfrm>
            <a:off x="3145031" y="2379495"/>
            <a:ext cx="11997938" cy="8711565"/>
          </a:xfrm>
          <a:prstGeom prst="rect">
            <a:avLst/>
          </a:prstGeom>
        </p:spPr>
        <p:txBody>
          <a:bodyPr lIns="0" tIns="0" rIns="0" bIns="0" rtlCol="0" anchor="t">
            <a:spAutoFit/>
          </a:bodyPr>
          <a:lstStyle/>
          <a:p>
            <a:pPr algn="ctr">
              <a:lnSpc>
                <a:spcPts val="3899"/>
              </a:lnSpc>
            </a:pPr>
            <a:r>
              <a:rPr lang="en-US" sz="2599" b="1">
                <a:solidFill>
                  <a:srgbClr val="000000"/>
                </a:solidFill>
                <a:latin typeface="Be Vietnam Bold"/>
                <a:ea typeface="Be Vietnam Bold"/>
                <a:cs typeface="Be Vietnam Bold"/>
                <a:sym typeface="Be Vietnam Bold"/>
              </a:rPr>
              <a:t>AI-Powered Recommendations:</a:t>
            </a:r>
          </a:p>
          <a:p>
            <a:pPr algn="ctr">
              <a:lnSpc>
                <a:spcPts val="3899"/>
              </a:lnSpc>
            </a:pPr>
            <a:r>
              <a:rPr lang="en-US" sz="2599">
                <a:solidFill>
                  <a:srgbClr val="000000"/>
                </a:solidFill>
                <a:latin typeface="Be Vietnam"/>
                <a:ea typeface="Be Vietnam"/>
                <a:cs typeface="Be Vietnam"/>
                <a:sym typeface="Be Vietnam"/>
              </a:rPr>
              <a:t> Use user behavior and preferences to suggest personalized skills using machine learning.</a:t>
            </a:r>
          </a:p>
          <a:p>
            <a:pPr algn="ctr">
              <a:lnSpc>
                <a:spcPts val="3899"/>
              </a:lnSpc>
            </a:pPr>
            <a:r>
              <a:rPr lang="en-US" sz="2599" b="1">
                <a:solidFill>
                  <a:srgbClr val="000000"/>
                </a:solidFill>
                <a:latin typeface="Be Vietnam Bold"/>
                <a:ea typeface="Be Vietnam Bold"/>
                <a:cs typeface="Be Vietnam Bold"/>
                <a:sym typeface="Be Vietnam Bold"/>
              </a:rPr>
              <a:t>Skill Progress Tracking</a:t>
            </a:r>
          </a:p>
          <a:p>
            <a:pPr algn="ctr">
              <a:lnSpc>
                <a:spcPts val="3899"/>
              </a:lnSpc>
            </a:pPr>
            <a:r>
              <a:rPr lang="en-US" sz="2599">
                <a:solidFill>
                  <a:srgbClr val="000000"/>
                </a:solidFill>
                <a:latin typeface="Be Vietnam"/>
                <a:ea typeface="Be Vietnam"/>
                <a:cs typeface="Be Vietnam"/>
                <a:sym typeface="Be Vietnam"/>
              </a:rPr>
              <a:t>Allow users to track their learning journey with checklists, milestones, and certificates.</a:t>
            </a:r>
          </a:p>
          <a:p>
            <a:pPr algn="ctr">
              <a:lnSpc>
                <a:spcPts val="3899"/>
              </a:lnSpc>
            </a:pPr>
            <a:r>
              <a:rPr lang="en-US" sz="2599" b="1">
                <a:solidFill>
                  <a:srgbClr val="000000"/>
                </a:solidFill>
                <a:latin typeface="Be Vietnam Bold"/>
                <a:ea typeface="Be Vietnam Bold"/>
                <a:cs typeface="Be Vietnam Bold"/>
                <a:sym typeface="Be Vietnam Bold"/>
              </a:rPr>
              <a:t>Integration with Learning Platforms</a:t>
            </a:r>
          </a:p>
          <a:p>
            <a:pPr algn="ctr">
              <a:lnSpc>
                <a:spcPts val="3899"/>
              </a:lnSpc>
            </a:pPr>
            <a:r>
              <a:rPr lang="en-US" sz="2599">
                <a:solidFill>
                  <a:srgbClr val="000000"/>
                </a:solidFill>
                <a:latin typeface="Be Vietnam"/>
                <a:ea typeface="Be Vietnam"/>
                <a:cs typeface="Be Vietnam"/>
                <a:sym typeface="Be Vietnam"/>
              </a:rPr>
              <a:t>   Directly link each skill to curated courses/videos from YouTube, Coursera, Udemy, etc.</a:t>
            </a:r>
          </a:p>
          <a:p>
            <a:pPr algn="ctr">
              <a:lnSpc>
                <a:spcPts val="3899"/>
              </a:lnSpc>
            </a:pPr>
            <a:r>
              <a:rPr lang="en-US" sz="2599" b="1">
                <a:solidFill>
                  <a:srgbClr val="000000"/>
                </a:solidFill>
                <a:latin typeface="Be Vietnam Bold"/>
                <a:ea typeface="Be Vietnam Bold"/>
                <a:cs typeface="Be Vietnam Bold"/>
                <a:sym typeface="Be Vietnam Bold"/>
              </a:rPr>
              <a:t>Mobile App Version</a:t>
            </a:r>
          </a:p>
          <a:p>
            <a:pPr algn="ctr">
              <a:lnSpc>
                <a:spcPts val="3899"/>
              </a:lnSpc>
            </a:pPr>
            <a:r>
              <a:rPr lang="en-US" sz="2599">
                <a:solidFill>
                  <a:srgbClr val="000000"/>
                </a:solidFill>
                <a:latin typeface="Be Vietnam"/>
                <a:ea typeface="Be Vietnam"/>
                <a:cs typeface="Be Vietnam"/>
                <a:sym typeface="Be Vietnam"/>
              </a:rPr>
              <a:t>Develop a lightweight mobile app for easier and on-the-go access.</a:t>
            </a:r>
          </a:p>
          <a:p>
            <a:pPr algn="ctr">
              <a:lnSpc>
                <a:spcPts val="3899"/>
              </a:lnSpc>
            </a:pPr>
            <a:r>
              <a:rPr lang="en-US" sz="2599" b="1">
                <a:solidFill>
                  <a:srgbClr val="000000"/>
                </a:solidFill>
                <a:latin typeface="Be Vietnam Bold"/>
                <a:ea typeface="Be Vietnam Bold"/>
                <a:cs typeface="Be Vietnam Bold"/>
                <a:sym typeface="Be Vietnam Bold"/>
              </a:rPr>
              <a:t>Multi-language Support</a:t>
            </a:r>
          </a:p>
          <a:p>
            <a:pPr algn="ctr">
              <a:lnSpc>
                <a:spcPts val="3899"/>
              </a:lnSpc>
            </a:pPr>
            <a:r>
              <a:rPr lang="en-US" sz="2599">
                <a:solidFill>
                  <a:srgbClr val="000000"/>
                </a:solidFill>
                <a:latin typeface="Be Vietnam"/>
                <a:ea typeface="Be Vietnam"/>
                <a:cs typeface="Be Vietnam"/>
                <a:sym typeface="Be Vietnam"/>
              </a:rPr>
              <a:t>Make the tool accessible to non-English users with translations.</a:t>
            </a:r>
          </a:p>
          <a:p>
            <a:pPr algn="ctr">
              <a:lnSpc>
                <a:spcPts val="3899"/>
              </a:lnSpc>
            </a:pPr>
            <a:endParaRPr lang="en-US" sz="2599">
              <a:solidFill>
                <a:srgbClr val="000000"/>
              </a:solidFill>
              <a:latin typeface="Be Vietnam"/>
              <a:ea typeface="Be Vietnam"/>
              <a:cs typeface="Be Vietnam"/>
              <a:sym typeface="Be Vietnam"/>
            </a:endParaRPr>
          </a:p>
          <a:p>
            <a:pPr algn="ctr">
              <a:lnSpc>
                <a:spcPts val="3899"/>
              </a:lnSpc>
            </a:pPr>
            <a:endParaRPr lang="en-US" sz="2599">
              <a:solidFill>
                <a:srgbClr val="000000"/>
              </a:solidFill>
              <a:latin typeface="Be Vietnam"/>
              <a:ea typeface="Be Vietnam"/>
              <a:cs typeface="Be Vietnam"/>
              <a:sym typeface="Be Vietnam"/>
            </a:endParaRPr>
          </a:p>
          <a:p>
            <a:pPr algn="ctr">
              <a:lnSpc>
                <a:spcPts val="3899"/>
              </a:lnSpc>
              <a:spcBef>
                <a:spcPct val="0"/>
              </a:spcBef>
            </a:pPr>
            <a:endParaRPr lang="en-US" sz="2599">
              <a:solidFill>
                <a:srgbClr val="000000"/>
              </a:solidFill>
              <a:latin typeface="Be Vietnam"/>
              <a:ea typeface="Be Vietnam"/>
              <a:cs typeface="Be Vietnam"/>
              <a:sym typeface="Be Vietnam"/>
            </a:endParaRPr>
          </a:p>
          <a:p>
            <a:pPr algn="ctr">
              <a:lnSpc>
                <a:spcPts val="3899"/>
              </a:lnSpc>
              <a:spcBef>
                <a:spcPct val="0"/>
              </a:spcBef>
            </a:pPr>
            <a:endParaRPr lang="en-US" sz="2599">
              <a:solidFill>
                <a:srgbClr val="000000"/>
              </a:solidFill>
              <a:latin typeface="Be Vietnam"/>
              <a:ea typeface="Be Vietnam"/>
              <a:cs typeface="Be Vietnam"/>
              <a:sym typeface="Be Vietnam"/>
            </a:endParaRPr>
          </a:p>
          <a:p>
            <a:pPr algn="ctr">
              <a:lnSpc>
                <a:spcPts val="3899"/>
              </a:lnSpc>
              <a:spcBef>
                <a:spcPct val="0"/>
              </a:spcBef>
            </a:pPr>
            <a:endParaRPr lang="en-US" sz="2599">
              <a:solidFill>
                <a:srgbClr val="000000"/>
              </a:solidFill>
              <a:latin typeface="Be Vietnam"/>
              <a:ea typeface="Be Vietnam"/>
              <a:cs typeface="Be Vietnam"/>
              <a:sym typeface="Be Vietna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DF19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894952" cy="26185673"/>
            <a:chOff x="0" y="0"/>
            <a:chExt cx="1815954" cy="6896638"/>
          </a:xfrm>
        </p:grpSpPr>
        <p:sp>
          <p:nvSpPr>
            <p:cNvPr id="3" name="Freeform 3"/>
            <p:cNvSpPr/>
            <p:nvPr/>
          </p:nvSpPr>
          <p:spPr>
            <a:xfrm>
              <a:off x="0" y="0"/>
              <a:ext cx="1815954" cy="6896638"/>
            </a:xfrm>
            <a:custGeom>
              <a:avLst/>
              <a:gdLst/>
              <a:ahLst/>
              <a:cxnLst/>
              <a:rect l="l" t="t" r="r" b="b"/>
              <a:pathLst>
                <a:path w="1815954" h="6896638">
                  <a:moveTo>
                    <a:pt x="0" y="0"/>
                  </a:moveTo>
                  <a:lnTo>
                    <a:pt x="1815954" y="0"/>
                  </a:lnTo>
                  <a:lnTo>
                    <a:pt x="1815954" y="6896638"/>
                  </a:lnTo>
                  <a:lnTo>
                    <a:pt x="0" y="6896638"/>
                  </a:lnTo>
                  <a:close/>
                </a:path>
              </a:pathLst>
            </a:custGeom>
            <a:solidFill>
              <a:srgbClr val="2A2C2E"/>
            </a:solidFill>
          </p:spPr>
          <p:txBody>
            <a:bodyPr/>
            <a:lstStyle/>
            <a:p>
              <a:endParaRPr lang="en-IN"/>
            </a:p>
          </p:txBody>
        </p:sp>
        <p:sp>
          <p:nvSpPr>
            <p:cNvPr id="4" name="TextBox 4"/>
            <p:cNvSpPr txBox="1"/>
            <p:nvPr/>
          </p:nvSpPr>
          <p:spPr>
            <a:xfrm>
              <a:off x="0" y="-76200"/>
              <a:ext cx="1815954" cy="6972838"/>
            </a:xfrm>
            <a:prstGeom prst="rect">
              <a:avLst/>
            </a:prstGeom>
          </p:spPr>
          <p:txBody>
            <a:bodyPr lIns="50800" tIns="50800" rIns="50800" bIns="50800" rtlCol="0" anchor="ctr"/>
            <a:lstStyle/>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p:txBody>
        </p:sp>
      </p:grpSp>
      <p:grpSp>
        <p:nvGrpSpPr>
          <p:cNvPr id="5" name="Group 5"/>
          <p:cNvGrpSpPr/>
          <p:nvPr/>
        </p:nvGrpSpPr>
        <p:grpSpPr>
          <a:xfrm>
            <a:off x="1438407" y="1385010"/>
            <a:ext cx="3758490" cy="7516979"/>
            <a:chOff x="0" y="0"/>
            <a:chExt cx="3175000" cy="6350000"/>
          </a:xfrm>
        </p:grpSpPr>
        <p:sp>
          <p:nvSpPr>
            <p:cNvPr id="6" name="Freeform 6"/>
            <p:cNvSpPr/>
            <p:nvPr/>
          </p:nvSpPr>
          <p:spPr>
            <a:xfrm>
              <a:off x="0" y="0"/>
              <a:ext cx="3175000" cy="6350000"/>
            </a:xfrm>
            <a:custGeom>
              <a:avLst/>
              <a:gdLst/>
              <a:ahLst/>
              <a:cxnLst/>
              <a:rect l="l" t="t" r="r" b="b"/>
              <a:pathLst>
                <a:path w="3175000" h="6350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solidFill>
              <a:srgbClr val="DDF195"/>
            </a:solidFill>
            <a:ln w="12700">
              <a:solidFill>
                <a:srgbClr val="000000"/>
              </a:solidFill>
            </a:ln>
          </p:spPr>
          <p:txBody>
            <a:bodyPr/>
            <a:lstStyle/>
            <a:p>
              <a:endParaRPr lang="en-IN"/>
            </a:p>
          </p:txBody>
        </p:sp>
      </p:grpSp>
      <p:grpSp>
        <p:nvGrpSpPr>
          <p:cNvPr id="7" name="Group 7"/>
          <p:cNvGrpSpPr/>
          <p:nvPr/>
        </p:nvGrpSpPr>
        <p:grpSpPr>
          <a:xfrm>
            <a:off x="1698055" y="1385010"/>
            <a:ext cx="3758490" cy="7516979"/>
            <a:chOff x="0" y="0"/>
            <a:chExt cx="3175000" cy="6350000"/>
          </a:xfrm>
        </p:grpSpPr>
        <p:sp>
          <p:nvSpPr>
            <p:cNvPr id="8" name="Freeform 8"/>
            <p:cNvSpPr/>
            <p:nvPr/>
          </p:nvSpPr>
          <p:spPr>
            <a:xfrm>
              <a:off x="0" y="0"/>
              <a:ext cx="3175000" cy="6350000"/>
            </a:xfrm>
            <a:custGeom>
              <a:avLst/>
              <a:gdLst/>
              <a:ahLst/>
              <a:cxnLst/>
              <a:rect l="l" t="t" r="r" b="b"/>
              <a:pathLst>
                <a:path w="3175000" h="6350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blipFill>
              <a:blip r:embed="rId2"/>
              <a:stretch>
                <a:fillRect l="-40846" t="-18068" r="-35614" b="-14360"/>
              </a:stretch>
            </a:blipFill>
          </p:spPr>
          <p:txBody>
            <a:bodyPr/>
            <a:lstStyle/>
            <a:p>
              <a:endParaRPr lang="en-IN"/>
            </a:p>
          </p:txBody>
        </p:sp>
      </p:grpSp>
      <p:grpSp>
        <p:nvGrpSpPr>
          <p:cNvPr id="9" name="Group 9"/>
          <p:cNvGrpSpPr/>
          <p:nvPr/>
        </p:nvGrpSpPr>
        <p:grpSpPr>
          <a:xfrm>
            <a:off x="883699" y="7202245"/>
            <a:ext cx="5127554" cy="1135571"/>
            <a:chOff x="0" y="0"/>
            <a:chExt cx="7601297" cy="1683417"/>
          </a:xfrm>
        </p:grpSpPr>
        <p:sp>
          <p:nvSpPr>
            <p:cNvPr id="10" name="Freeform 10"/>
            <p:cNvSpPr/>
            <p:nvPr/>
          </p:nvSpPr>
          <p:spPr>
            <a:xfrm>
              <a:off x="0" y="0"/>
              <a:ext cx="7601297" cy="1683417"/>
            </a:xfrm>
            <a:custGeom>
              <a:avLst/>
              <a:gdLst/>
              <a:ahLst/>
              <a:cxnLst/>
              <a:rect l="l" t="t" r="r" b="b"/>
              <a:pathLst>
                <a:path w="7601297" h="1683417">
                  <a:moveTo>
                    <a:pt x="15099" y="0"/>
                  </a:moveTo>
                  <a:lnTo>
                    <a:pt x="7586199" y="0"/>
                  </a:lnTo>
                  <a:cubicBezTo>
                    <a:pt x="7594537" y="0"/>
                    <a:pt x="7601297" y="6760"/>
                    <a:pt x="7601297" y="15099"/>
                  </a:cubicBezTo>
                  <a:lnTo>
                    <a:pt x="7601297" y="1668319"/>
                  </a:lnTo>
                  <a:cubicBezTo>
                    <a:pt x="7601297" y="1672323"/>
                    <a:pt x="7599707" y="1676164"/>
                    <a:pt x="7596875" y="1678995"/>
                  </a:cubicBezTo>
                  <a:cubicBezTo>
                    <a:pt x="7594043" y="1681827"/>
                    <a:pt x="7590203" y="1683417"/>
                    <a:pt x="7586199" y="1683417"/>
                  </a:cubicBezTo>
                  <a:lnTo>
                    <a:pt x="15099" y="1683417"/>
                  </a:lnTo>
                  <a:cubicBezTo>
                    <a:pt x="6760" y="1683417"/>
                    <a:pt x="0" y="1676658"/>
                    <a:pt x="0" y="1668319"/>
                  </a:cubicBezTo>
                  <a:lnTo>
                    <a:pt x="0" y="15099"/>
                  </a:lnTo>
                  <a:cubicBezTo>
                    <a:pt x="0" y="6760"/>
                    <a:pt x="6760" y="0"/>
                    <a:pt x="15099" y="0"/>
                  </a:cubicBezTo>
                  <a:close/>
                </a:path>
              </a:pathLst>
            </a:custGeom>
            <a:solidFill>
              <a:srgbClr val="F9F0DC"/>
            </a:solidFill>
            <a:ln cap="sq">
              <a:noFill/>
              <a:prstDash val="sysDot"/>
              <a:miter/>
            </a:ln>
          </p:spPr>
          <p:txBody>
            <a:bodyPr/>
            <a:lstStyle/>
            <a:p>
              <a:endParaRPr lang="en-IN"/>
            </a:p>
          </p:txBody>
        </p:sp>
        <p:sp>
          <p:nvSpPr>
            <p:cNvPr id="11" name="TextBox 11"/>
            <p:cNvSpPr txBox="1"/>
            <p:nvPr/>
          </p:nvSpPr>
          <p:spPr>
            <a:xfrm>
              <a:off x="0" y="-38100"/>
              <a:ext cx="7601297" cy="1721517"/>
            </a:xfrm>
            <a:prstGeom prst="rect">
              <a:avLst/>
            </a:prstGeom>
          </p:spPr>
          <p:txBody>
            <a:bodyPr lIns="190500" tIns="190500" rIns="190500" bIns="190500" rtlCol="0" anchor="ctr"/>
            <a:lstStyle/>
            <a:p>
              <a:pPr algn="ctr">
                <a:lnSpc>
                  <a:spcPts val="2100"/>
                </a:lnSpc>
              </a:pPr>
              <a:r>
                <a:rPr lang="en-US" sz="1500" b="1">
                  <a:solidFill>
                    <a:srgbClr val="2A2C2E"/>
                  </a:solidFill>
                  <a:latin typeface="Be Vietnam Bold"/>
                  <a:ea typeface="Be Vietnam Bold"/>
                  <a:cs typeface="Be Vietnam Bold"/>
                  <a:sym typeface="Be Vietnam Bold"/>
                </a:rPr>
                <a:t>Drag and drop your photo or video! Click the sample </a:t>
              </a:r>
              <a:r>
                <a:rPr lang="en-US" sz="1500">
                  <a:solidFill>
                    <a:srgbClr val="2A2C2E"/>
                  </a:solidFill>
                  <a:latin typeface="Be Vietnam"/>
                  <a:ea typeface="Be Vietnam"/>
                  <a:cs typeface="Be Vietnam"/>
                  <a:sym typeface="Be Vietnam"/>
                </a:rPr>
                <a:t>photo or video and</a:t>
              </a:r>
              <a:r>
                <a:rPr lang="en-US" sz="1500" b="1">
                  <a:solidFill>
                    <a:srgbClr val="2A2C2E"/>
                  </a:solidFill>
                  <a:latin typeface="Be Vietnam Bold"/>
                  <a:ea typeface="Be Vietnam Bold"/>
                  <a:cs typeface="Be Vietnam Bold"/>
                  <a:sym typeface="Be Vietnam Bold"/>
                </a:rPr>
                <a:t> delete. Select yours </a:t>
              </a:r>
              <a:r>
                <a:rPr lang="en-US" sz="1500">
                  <a:solidFill>
                    <a:srgbClr val="2A2C2E"/>
                  </a:solidFill>
                  <a:latin typeface="Be Vietnam"/>
                  <a:ea typeface="Be Vietnam"/>
                  <a:cs typeface="Be Vietnam"/>
                  <a:sym typeface="Be Vietnam"/>
                </a:rPr>
                <a:t>from the</a:t>
              </a:r>
              <a:r>
                <a:rPr lang="en-US" sz="1500" b="1">
                  <a:solidFill>
                    <a:srgbClr val="2A2C2E"/>
                  </a:solidFill>
                  <a:latin typeface="Be Vietnam Bold"/>
                  <a:ea typeface="Be Vietnam Bold"/>
                  <a:cs typeface="Be Vietnam Bold"/>
                  <a:sym typeface="Be Vietnam Bold"/>
                </a:rPr>
                <a:t> </a:t>
              </a:r>
              <a:r>
                <a:rPr lang="en-US" sz="1500">
                  <a:solidFill>
                    <a:srgbClr val="2A2C2E"/>
                  </a:solidFill>
                  <a:latin typeface="Be Vietnam"/>
                  <a:ea typeface="Be Vietnam"/>
                  <a:cs typeface="Be Vietnam"/>
                  <a:sym typeface="Be Vietnam"/>
                </a:rPr>
                <a:t>Uploads tab,</a:t>
              </a:r>
              <a:r>
                <a:rPr lang="en-US" sz="1500" b="1">
                  <a:solidFill>
                    <a:srgbClr val="2A2C2E"/>
                  </a:solidFill>
                  <a:latin typeface="Be Vietnam Bold"/>
                  <a:ea typeface="Be Vietnam Bold"/>
                  <a:cs typeface="Be Vietnam Bold"/>
                  <a:sym typeface="Be Vietnam Bold"/>
                </a:rPr>
                <a:t> drag, </a:t>
              </a:r>
              <a:r>
                <a:rPr lang="en-US" sz="1500">
                  <a:solidFill>
                    <a:srgbClr val="2A2C2E"/>
                  </a:solidFill>
                  <a:latin typeface="Be Vietnam"/>
                  <a:ea typeface="Be Vietnam"/>
                  <a:cs typeface="Be Vietnam"/>
                  <a:sym typeface="Be Vietnam"/>
                </a:rPr>
                <a:t>and then </a:t>
              </a:r>
              <a:r>
                <a:rPr lang="en-US" sz="1500" b="1">
                  <a:solidFill>
                    <a:srgbClr val="2A2C2E"/>
                  </a:solidFill>
                  <a:latin typeface="Be Vietnam Bold"/>
                  <a:ea typeface="Be Vietnam Bold"/>
                  <a:cs typeface="Be Vietnam Bold"/>
                  <a:sym typeface="Be Vietnam Bold"/>
                </a:rPr>
                <a:t>drop</a:t>
              </a:r>
              <a:r>
                <a:rPr lang="en-US" sz="1500">
                  <a:solidFill>
                    <a:srgbClr val="2A2C2E"/>
                  </a:solidFill>
                  <a:latin typeface="Be Vietnam"/>
                  <a:ea typeface="Be Vietnam"/>
                  <a:cs typeface="Be Vietnam"/>
                  <a:sym typeface="Be Vietnam"/>
                </a:rPr>
                <a:t> inside the frame!</a:t>
              </a:r>
            </a:p>
          </p:txBody>
        </p:sp>
      </p:grpSp>
      <p:sp>
        <p:nvSpPr>
          <p:cNvPr id="12" name="Freeform 12"/>
          <p:cNvSpPr/>
          <p:nvPr/>
        </p:nvSpPr>
        <p:spPr>
          <a:xfrm>
            <a:off x="883699" y="7202245"/>
            <a:ext cx="5127554" cy="1135571"/>
          </a:xfrm>
          <a:custGeom>
            <a:avLst/>
            <a:gdLst/>
            <a:ahLst/>
            <a:cxnLst/>
            <a:rect l="l" t="t" r="r" b="b"/>
            <a:pathLst>
              <a:path w="5127554" h="1135571">
                <a:moveTo>
                  <a:pt x="0" y="0"/>
                </a:moveTo>
                <a:lnTo>
                  <a:pt x="5127554" y="0"/>
                </a:lnTo>
                <a:lnTo>
                  <a:pt x="5127554" y="1135571"/>
                </a:lnTo>
                <a:lnTo>
                  <a:pt x="0" y="1135571"/>
                </a:lnTo>
                <a:lnTo>
                  <a:pt x="0" y="0"/>
                </a:lnTo>
                <a:close/>
              </a:path>
            </a:pathLst>
          </a:custGeom>
          <a:blipFill>
            <a:blip r:embed="rId3"/>
            <a:stretch>
              <a:fillRect t="-26206" b="-60101"/>
            </a:stretch>
          </a:blipFill>
        </p:spPr>
        <p:txBody>
          <a:bodyPr/>
          <a:lstStyle/>
          <a:p>
            <a:endParaRPr lang="en-IN"/>
          </a:p>
        </p:txBody>
      </p:sp>
      <p:sp>
        <p:nvSpPr>
          <p:cNvPr id="13" name="TextBox 13"/>
          <p:cNvSpPr txBox="1"/>
          <p:nvPr/>
        </p:nvSpPr>
        <p:spPr>
          <a:xfrm>
            <a:off x="8691519" y="1213560"/>
            <a:ext cx="8131671" cy="1061957"/>
          </a:xfrm>
          <a:prstGeom prst="rect">
            <a:avLst/>
          </a:prstGeom>
        </p:spPr>
        <p:txBody>
          <a:bodyPr lIns="0" tIns="0" rIns="0" bIns="0" rtlCol="0" anchor="t">
            <a:spAutoFit/>
          </a:bodyPr>
          <a:lstStyle/>
          <a:p>
            <a:pPr algn="ctr">
              <a:lnSpc>
                <a:spcPts val="9299"/>
              </a:lnSpc>
              <a:spcBef>
                <a:spcPct val="0"/>
              </a:spcBef>
            </a:pPr>
            <a:r>
              <a:rPr lang="en-US" sz="6000" b="1" dirty="0">
                <a:solidFill>
                  <a:srgbClr val="66210F"/>
                </a:solidFill>
                <a:latin typeface="Be Vietnam Bold"/>
                <a:ea typeface="Be Vietnam Bold"/>
                <a:cs typeface="Be Vietnam Bold"/>
                <a:sym typeface="Be Vietnam Bold"/>
              </a:rPr>
              <a:t>PROBLEM STATEMENT</a:t>
            </a:r>
          </a:p>
        </p:txBody>
      </p:sp>
      <p:sp>
        <p:nvSpPr>
          <p:cNvPr id="14" name="TextBox 14"/>
          <p:cNvSpPr txBox="1"/>
          <p:nvPr/>
        </p:nvSpPr>
        <p:spPr>
          <a:xfrm>
            <a:off x="7226710" y="3145479"/>
            <a:ext cx="10803194" cy="4776869"/>
          </a:xfrm>
          <a:prstGeom prst="rect">
            <a:avLst/>
          </a:prstGeom>
        </p:spPr>
        <p:txBody>
          <a:bodyPr lIns="0" tIns="0" rIns="0" bIns="0" rtlCol="0" anchor="t">
            <a:spAutoFit/>
          </a:bodyPr>
          <a:lstStyle/>
          <a:p>
            <a:pPr marL="458327" lvl="1" indent="-229164" algn="ctr">
              <a:lnSpc>
                <a:spcPts val="3184"/>
              </a:lnSpc>
              <a:buFont typeface="Arial"/>
              <a:buChar char="•"/>
            </a:pPr>
            <a:r>
              <a:rPr lang="en-US" sz="2122" b="1">
                <a:solidFill>
                  <a:srgbClr val="000000"/>
                </a:solidFill>
                <a:latin typeface="Be Vietnam Bold"/>
                <a:ea typeface="Be Vietnam Bold"/>
                <a:cs typeface="Be Vietnam Bold"/>
                <a:sym typeface="Be Vietnam Bold"/>
              </a:rPr>
              <a:t>In today’s fast-paced and diverse world, people struggle to identify new skills for personal growth, career development, or hobbies. The overwhelming number of options online causes decision fatigue and low motivation. A simple, engaging, open-source AI-friendly sustainable tool is needed to recommend random skills based on user interests, categories, or at random, helping users explore fresh learning paths with ease.</a:t>
            </a:r>
          </a:p>
          <a:p>
            <a:pPr algn="ctr">
              <a:lnSpc>
                <a:spcPts val="3184"/>
              </a:lnSpc>
            </a:pPr>
            <a:endParaRPr lang="en-US" sz="2122" b="1">
              <a:solidFill>
                <a:srgbClr val="000000"/>
              </a:solidFill>
              <a:latin typeface="Be Vietnam Bold"/>
              <a:ea typeface="Be Vietnam Bold"/>
              <a:cs typeface="Be Vietnam Bold"/>
              <a:sym typeface="Be Vietnam Bold"/>
            </a:endParaRPr>
          </a:p>
          <a:p>
            <a:pPr marL="458327" lvl="1" indent="-229164" algn="ctr">
              <a:lnSpc>
                <a:spcPts val="3184"/>
              </a:lnSpc>
              <a:buFont typeface="Arial"/>
              <a:buChar char="•"/>
            </a:pPr>
            <a:r>
              <a:rPr lang="en-US" sz="2122" b="1">
                <a:solidFill>
                  <a:srgbClr val="000000"/>
                </a:solidFill>
                <a:latin typeface="Be Vietnam Bold"/>
                <a:ea typeface="Be Vietnam Bold"/>
                <a:cs typeface="Be Vietnam Bold"/>
                <a:sym typeface="Be Vietnam Bold"/>
              </a:rPr>
              <a:t>The Random AI- Powered Skill Generator offers users a curated, category-based list of skills — from technical and creative to soft skills and daily life skills. It helps students, professionals, and lifelong learners break monotony, spark curiosity, and discover new abilities they may not have considered.</a:t>
            </a:r>
          </a:p>
          <a:p>
            <a:pPr algn="ctr">
              <a:lnSpc>
                <a:spcPts val="3184"/>
              </a:lnSpc>
            </a:pPr>
            <a:endParaRPr lang="en-US" sz="2122" b="1">
              <a:solidFill>
                <a:srgbClr val="000000"/>
              </a:solidFill>
              <a:latin typeface="Be Vietnam Bold"/>
              <a:ea typeface="Be Vietnam Bold"/>
              <a:cs typeface="Be Vietnam Bold"/>
              <a:sym typeface="Be Vietnam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0D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8170575" cy="10287000"/>
            <a:chOff x="0" y="0"/>
            <a:chExt cx="2151921" cy="2709333"/>
          </a:xfrm>
        </p:grpSpPr>
        <p:sp>
          <p:nvSpPr>
            <p:cNvPr id="3" name="Freeform 3"/>
            <p:cNvSpPr/>
            <p:nvPr/>
          </p:nvSpPr>
          <p:spPr>
            <a:xfrm>
              <a:off x="0" y="0"/>
              <a:ext cx="2151921" cy="2709333"/>
            </a:xfrm>
            <a:custGeom>
              <a:avLst/>
              <a:gdLst/>
              <a:ahLst/>
              <a:cxnLst/>
              <a:rect l="l" t="t" r="r" b="b"/>
              <a:pathLst>
                <a:path w="2151921" h="2709333">
                  <a:moveTo>
                    <a:pt x="0" y="0"/>
                  </a:moveTo>
                  <a:lnTo>
                    <a:pt x="2151921" y="0"/>
                  </a:lnTo>
                  <a:lnTo>
                    <a:pt x="2151921" y="2709333"/>
                  </a:lnTo>
                  <a:lnTo>
                    <a:pt x="0" y="2709333"/>
                  </a:lnTo>
                  <a:close/>
                </a:path>
              </a:pathLst>
            </a:custGeom>
            <a:solidFill>
              <a:srgbClr val="B9D45A"/>
            </a:solidFill>
          </p:spPr>
          <p:txBody>
            <a:bodyPr/>
            <a:lstStyle/>
            <a:p>
              <a:endParaRPr lang="en-IN"/>
            </a:p>
          </p:txBody>
        </p:sp>
        <p:sp>
          <p:nvSpPr>
            <p:cNvPr id="4" name="TextBox 4"/>
            <p:cNvSpPr txBox="1"/>
            <p:nvPr/>
          </p:nvSpPr>
          <p:spPr>
            <a:xfrm>
              <a:off x="0" y="-76200"/>
              <a:ext cx="2151921" cy="2785533"/>
            </a:xfrm>
            <a:prstGeom prst="rect">
              <a:avLst/>
            </a:prstGeom>
          </p:spPr>
          <p:txBody>
            <a:bodyPr lIns="50800" tIns="50800" rIns="50800" bIns="50800" rtlCol="0" anchor="ctr"/>
            <a:lstStyle/>
            <a:p>
              <a:pPr algn="ctr">
                <a:lnSpc>
                  <a:spcPts val="3600"/>
                </a:lnSpc>
              </a:pPr>
              <a:endParaRPr/>
            </a:p>
          </p:txBody>
        </p:sp>
      </p:grpSp>
      <p:sp>
        <p:nvSpPr>
          <p:cNvPr id="5" name="TextBox 5"/>
          <p:cNvSpPr txBox="1"/>
          <p:nvPr/>
        </p:nvSpPr>
        <p:spPr>
          <a:xfrm>
            <a:off x="1028700" y="1047750"/>
            <a:ext cx="6091099" cy="796290"/>
          </a:xfrm>
          <a:prstGeom prst="rect">
            <a:avLst/>
          </a:prstGeom>
        </p:spPr>
        <p:txBody>
          <a:bodyPr lIns="0" tIns="0" rIns="0" bIns="0" rtlCol="0" anchor="t">
            <a:spAutoFit/>
          </a:bodyPr>
          <a:lstStyle/>
          <a:p>
            <a:pPr algn="l">
              <a:lnSpc>
                <a:spcPts val="6210"/>
              </a:lnSpc>
            </a:pPr>
            <a:r>
              <a:rPr lang="en-US" sz="5400">
                <a:solidFill>
                  <a:srgbClr val="66210F"/>
                </a:solidFill>
                <a:latin typeface="Heebo Bold"/>
                <a:ea typeface="Heebo Bold"/>
                <a:cs typeface="Heebo Bold"/>
                <a:sym typeface="Heebo Bold"/>
              </a:rPr>
              <a:t>TARGET AUDIENCE</a:t>
            </a:r>
          </a:p>
        </p:txBody>
      </p:sp>
      <p:grpSp>
        <p:nvGrpSpPr>
          <p:cNvPr id="6" name="Group 6"/>
          <p:cNvGrpSpPr/>
          <p:nvPr/>
        </p:nvGrpSpPr>
        <p:grpSpPr>
          <a:xfrm>
            <a:off x="11923278" y="8882063"/>
            <a:ext cx="3043049" cy="752475"/>
            <a:chOff x="0" y="0"/>
            <a:chExt cx="4057398" cy="1003300"/>
          </a:xfrm>
        </p:grpSpPr>
        <p:sp>
          <p:nvSpPr>
            <p:cNvPr id="7" name="Freeform 7"/>
            <p:cNvSpPr/>
            <p:nvPr/>
          </p:nvSpPr>
          <p:spPr>
            <a:xfrm>
              <a:off x="0" y="0"/>
              <a:ext cx="1295340" cy="1003300"/>
            </a:xfrm>
            <a:custGeom>
              <a:avLst/>
              <a:gdLst/>
              <a:ahLst/>
              <a:cxnLst/>
              <a:rect l="l" t="t" r="r" b="b"/>
              <a:pathLst>
                <a:path w="1295340" h="1003300">
                  <a:moveTo>
                    <a:pt x="0" y="0"/>
                  </a:moveTo>
                  <a:lnTo>
                    <a:pt x="1295340" y="0"/>
                  </a:lnTo>
                  <a:lnTo>
                    <a:pt x="1295340" y="1003300"/>
                  </a:lnTo>
                  <a:lnTo>
                    <a:pt x="0" y="1003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8" name="TextBox 8"/>
            <p:cNvSpPr txBox="1"/>
            <p:nvPr/>
          </p:nvSpPr>
          <p:spPr>
            <a:xfrm>
              <a:off x="1511066" y="-19050"/>
              <a:ext cx="2546333" cy="897616"/>
            </a:xfrm>
            <a:prstGeom prst="rect">
              <a:avLst/>
            </a:prstGeom>
          </p:spPr>
          <p:txBody>
            <a:bodyPr lIns="0" tIns="0" rIns="0" bIns="0" rtlCol="0" anchor="t">
              <a:spAutoFit/>
            </a:bodyPr>
            <a:lstStyle/>
            <a:p>
              <a:pPr algn="l">
                <a:lnSpc>
                  <a:spcPts val="2751"/>
                </a:lnSpc>
                <a:spcBef>
                  <a:spcPct val="0"/>
                </a:spcBef>
              </a:pPr>
              <a:r>
                <a:rPr lang="en-US" sz="2116">
                  <a:solidFill>
                    <a:srgbClr val="13110E"/>
                  </a:solidFill>
                  <a:latin typeface="Be Vietnam"/>
                  <a:ea typeface="Be Vietnam"/>
                  <a:cs typeface="Be Vietnam"/>
                  <a:sym typeface="Be Vietnam"/>
                </a:rPr>
                <a:t>TEAM TECH TITANS</a:t>
              </a:r>
            </a:p>
          </p:txBody>
        </p:sp>
      </p:grpSp>
      <p:sp>
        <p:nvSpPr>
          <p:cNvPr id="9" name="TextBox 9"/>
          <p:cNvSpPr txBox="1"/>
          <p:nvPr/>
        </p:nvSpPr>
        <p:spPr>
          <a:xfrm>
            <a:off x="908100" y="2038795"/>
            <a:ext cx="6354374" cy="7219505"/>
          </a:xfrm>
          <a:prstGeom prst="rect">
            <a:avLst/>
          </a:prstGeom>
        </p:spPr>
        <p:txBody>
          <a:bodyPr lIns="0" tIns="0" rIns="0" bIns="0" rtlCol="0" anchor="t">
            <a:spAutoFit/>
          </a:bodyPr>
          <a:lstStyle/>
          <a:p>
            <a:pPr algn="ctr">
              <a:lnSpc>
                <a:spcPts val="3017"/>
              </a:lnSpc>
              <a:spcBef>
                <a:spcPct val="0"/>
              </a:spcBef>
            </a:pPr>
            <a:r>
              <a:rPr lang="en-US" sz="2011" b="1">
                <a:solidFill>
                  <a:srgbClr val="000000"/>
                </a:solidFill>
                <a:latin typeface="Be Vietnam Bold"/>
                <a:ea typeface="Be Vietnam Bold"/>
                <a:cs typeface="Be Vietnam Bold"/>
                <a:sym typeface="Be Vietnam Bold"/>
              </a:rPr>
              <a:t>1. Students (both college and school)</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Why? They frequently look for ways to improve their skills or explore new interests.</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Use Case: Choose skills for personal development, improve resumes, or find new interests. </a:t>
            </a:r>
          </a:p>
          <a:p>
            <a:pPr algn="ctr">
              <a:lnSpc>
                <a:spcPts val="3017"/>
              </a:lnSpc>
              <a:spcBef>
                <a:spcPct val="0"/>
              </a:spcBef>
            </a:pPr>
            <a:endParaRPr lang="en-US" sz="2011" b="1">
              <a:solidFill>
                <a:srgbClr val="000000"/>
              </a:solidFill>
              <a:latin typeface="Be Vietnam Bold"/>
              <a:ea typeface="Be Vietnam Bold"/>
              <a:cs typeface="Be Vietnam Bold"/>
              <a:sym typeface="Be Vietnam Bold"/>
            </a:endParaRPr>
          </a:p>
          <a:p>
            <a:pPr algn="ctr">
              <a:lnSpc>
                <a:spcPts val="3017"/>
              </a:lnSpc>
              <a:spcBef>
                <a:spcPct val="0"/>
              </a:spcBef>
            </a:pPr>
            <a:r>
              <a:rPr lang="en-US" sz="2011" b="1">
                <a:solidFill>
                  <a:srgbClr val="000000"/>
                </a:solidFill>
                <a:latin typeface="Be Vietnam Bold"/>
                <a:ea typeface="Be Vietnam Bold"/>
                <a:cs typeface="Be Vietnam Bold"/>
                <a:sym typeface="Be Vietnam Bold"/>
              </a:rPr>
              <a:t>2. Professionals in the Workforce</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Why? In their spare time, many people wish to learn technical skills, soft skills, or creative pastimes.</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Use Case: Change careers, increase productivity, or break up routine. </a:t>
            </a:r>
          </a:p>
          <a:p>
            <a:pPr algn="ctr">
              <a:lnSpc>
                <a:spcPts val="3017"/>
              </a:lnSpc>
              <a:spcBef>
                <a:spcPct val="0"/>
              </a:spcBef>
            </a:pPr>
            <a:endParaRPr lang="en-US" sz="2011" b="1">
              <a:solidFill>
                <a:srgbClr val="000000"/>
              </a:solidFill>
              <a:latin typeface="Be Vietnam Bold"/>
              <a:ea typeface="Be Vietnam Bold"/>
              <a:cs typeface="Be Vietnam Bold"/>
              <a:sym typeface="Be Vietnam Bold"/>
            </a:endParaRPr>
          </a:p>
          <a:p>
            <a:pPr algn="ctr">
              <a:lnSpc>
                <a:spcPts val="3017"/>
              </a:lnSpc>
              <a:spcBef>
                <a:spcPct val="0"/>
              </a:spcBef>
            </a:pPr>
            <a:r>
              <a:rPr lang="en-US" sz="2011" b="1">
                <a:solidFill>
                  <a:srgbClr val="000000"/>
                </a:solidFill>
                <a:latin typeface="Be Vietnam Bold"/>
                <a:ea typeface="Be Vietnam Bold"/>
                <a:cs typeface="Be Vietnam Bold"/>
                <a:sym typeface="Be Vietnam Bold"/>
              </a:rPr>
              <a:t>3. Educators and Teachers</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Why? to recommend to students new abilities or small projects.</a:t>
            </a:r>
          </a:p>
          <a:p>
            <a:pPr algn="ctr">
              <a:lnSpc>
                <a:spcPts val="3017"/>
              </a:lnSpc>
              <a:spcBef>
                <a:spcPct val="0"/>
              </a:spcBef>
            </a:pPr>
            <a:r>
              <a:rPr lang="en-US" sz="2011" b="1">
                <a:solidFill>
                  <a:srgbClr val="000000"/>
                </a:solidFill>
                <a:latin typeface="Be Vietnam Bold"/>
                <a:ea typeface="Be Vietnam Bold"/>
                <a:cs typeface="Be Vietnam Bold"/>
                <a:sym typeface="Be Vietnam Bold"/>
              </a:rPr>
              <a:t>Use Case: Incorporate it into growth-oriented activities or icebreakers in the classroom. </a:t>
            </a:r>
          </a:p>
          <a:p>
            <a:pPr algn="ctr">
              <a:lnSpc>
                <a:spcPts val="3017"/>
              </a:lnSpc>
              <a:spcBef>
                <a:spcPct val="0"/>
              </a:spcBef>
            </a:pPr>
            <a:endParaRPr lang="en-US" sz="2011" b="1">
              <a:solidFill>
                <a:srgbClr val="000000"/>
              </a:solidFill>
              <a:latin typeface="Be Vietnam Bold"/>
              <a:ea typeface="Be Vietnam Bold"/>
              <a:cs typeface="Be Vietnam Bold"/>
              <a:sym typeface="Be Vietnam Bold"/>
            </a:endParaRPr>
          </a:p>
        </p:txBody>
      </p:sp>
      <p:sp>
        <p:nvSpPr>
          <p:cNvPr id="10" name="TextBox 10"/>
          <p:cNvSpPr txBox="1"/>
          <p:nvPr/>
        </p:nvSpPr>
        <p:spPr>
          <a:xfrm>
            <a:off x="9982019" y="1047750"/>
            <a:ext cx="6091099" cy="796290"/>
          </a:xfrm>
          <a:prstGeom prst="rect">
            <a:avLst/>
          </a:prstGeom>
        </p:spPr>
        <p:txBody>
          <a:bodyPr lIns="0" tIns="0" rIns="0" bIns="0" rtlCol="0" anchor="t">
            <a:spAutoFit/>
          </a:bodyPr>
          <a:lstStyle/>
          <a:p>
            <a:pPr algn="ctr">
              <a:lnSpc>
                <a:spcPts val="6210"/>
              </a:lnSpc>
            </a:pPr>
            <a:r>
              <a:rPr lang="en-US" sz="5400">
                <a:solidFill>
                  <a:srgbClr val="66210F"/>
                </a:solidFill>
                <a:latin typeface="Heebo Bold"/>
                <a:ea typeface="Heebo Bold"/>
                <a:cs typeface="Heebo Bold"/>
                <a:sym typeface="Heebo Bold"/>
              </a:rPr>
              <a:t>IMPACT</a:t>
            </a:r>
          </a:p>
        </p:txBody>
      </p:sp>
      <p:sp>
        <p:nvSpPr>
          <p:cNvPr id="11" name="TextBox 11"/>
          <p:cNvSpPr txBox="1"/>
          <p:nvPr/>
        </p:nvSpPr>
        <p:spPr>
          <a:xfrm>
            <a:off x="10267615" y="2019745"/>
            <a:ext cx="6354374" cy="8671115"/>
          </a:xfrm>
          <a:prstGeom prst="rect">
            <a:avLst/>
          </a:prstGeom>
        </p:spPr>
        <p:txBody>
          <a:bodyPr lIns="0" tIns="0" rIns="0" bIns="0" rtlCol="0" anchor="t">
            <a:spAutoFit/>
          </a:bodyPr>
          <a:lstStyle/>
          <a:p>
            <a:pPr algn="ctr">
              <a:lnSpc>
                <a:spcPts val="3617"/>
              </a:lnSpc>
            </a:pPr>
            <a:r>
              <a:rPr lang="en-US" sz="2411" b="1">
                <a:solidFill>
                  <a:srgbClr val="000000"/>
                </a:solidFill>
                <a:latin typeface="Be Vietnam Bold"/>
                <a:ea typeface="Be Vietnam Bold"/>
                <a:cs typeface="Be Vietnam Bold"/>
                <a:sym typeface="Be Vietnam Bold"/>
              </a:rPr>
              <a:t>1. Encourages Exploration</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2. Promotes Personal Growth</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3. Boosts Resume and Portfolio</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4. Improves Confidence &amp; Motivation</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5. Saves Time in Skill Selection</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6. Fuels Peer Learning &amp; Social Sharing</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r>
              <a:rPr lang="en-US" sz="2411" b="1">
                <a:solidFill>
                  <a:srgbClr val="000000"/>
                </a:solidFill>
                <a:latin typeface="Be Vietnam Bold"/>
                <a:ea typeface="Be Vietnam Bold"/>
                <a:cs typeface="Be Vietnam Bold"/>
                <a:sym typeface="Be Vietnam Bold"/>
              </a:rPr>
              <a:t>7. Supports Mental Well-being</a:t>
            </a: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endParaRPr lang="en-US" sz="2411" b="1">
              <a:solidFill>
                <a:srgbClr val="000000"/>
              </a:solidFill>
              <a:latin typeface="Be Vietnam Bold"/>
              <a:ea typeface="Be Vietnam Bold"/>
              <a:cs typeface="Be Vietnam Bold"/>
              <a:sym typeface="Be Vietnam Bold"/>
            </a:endParaRPr>
          </a:p>
          <a:p>
            <a:pPr algn="ctr">
              <a:lnSpc>
                <a:spcPts val="3617"/>
              </a:lnSpc>
            </a:pPr>
            <a:endParaRPr lang="en-US" sz="2411" b="1">
              <a:solidFill>
                <a:srgbClr val="000000"/>
              </a:solidFill>
              <a:latin typeface="Be Vietnam Bold"/>
              <a:ea typeface="Be Vietnam Bold"/>
              <a:cs typeface="Be Vietnam Bold"/>
              <a:sym typeface="Be Vietnam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9D45A"/>
        </a:solidFill>
        <a:effectLst/>
      </p:bgPr>
    </p:bg>
    <p:spTree>
      <p:nvGrpSpPr>
        <p:cNvPr id="1" name=""/>
        <p:cNvGrpSpPr/>
        <p:nvPr/>
      </p:nvGrpSpPr>
      <p:grpSpPr>
        <a:xfrm>
          <a:off x="0" y="0"/>
          <a:ext cx="0" cy="0"/>
          <a:chOff x="0" y="0"/>
          <a:chExt cx="0" cy="0"/>
        </a:xfrm>
      </p:grpSpPr>
      <p:grpSp>
        <p:nvGrpSpPr>
          <p:cNvPr id="2" name="Group 2"/>
          <p:cNvGrpSpPr/>
          <p:nvPr/>
        </p:nvGrpSpPr>
        <p:grpSpPr>
          <a:xfrm>
            <a:off x="0" y="-154305"/>
            <a:ext cx="7133784" cy="10595611"/>
            <a:chOff x="0" y="0"/>
            <a:chExt cx="1878857" cy="2790614"/>
          </a:xfrm>
        </p:grpSpPr>
        <p:sp>
          <p:nvSpPr>
            <p:cNvPr id="3" name="Freeform 3"/>
            <p:cNvSpPr/>
            <p:nvPr/>
          </p:nvSpPr>
          <p:spPr>
            <a:xfrm>
              <a:off x="0" y="0"/>
              <a:ext cx="1878857" cy="2790614"/>
            </a:xfrm>
            <a:custGeom>
              <a:avLst/>
              <a:gdLst/>
              <a:ahLst/>
              <a:cxnLst/>
              <a:rect l="l" t="t" r="r" b="b"/>
              <a:pathLst>
                <a:path w="1878857" h="2790614">
                  <a:moveTo>
                    <a:pt x="108525" y="0"/>
                  </a:moveTo>
                  <a:lnTo>
                    <a:pt x="1770332" y="0"/>
                  </a:lnTo>
                  <a:cubicBezTo>
                    <a:pt x="1830269" y="0"/>
                    <a:pt x="1878857" y="48588"/>
                    <a:pt x="1878857" y="108525"/>
                  </a:cubicBezTo>
                  <a:lnTo>
                    <a:pt x="1878857" y="2682089"/>
                  </a:lnTo>
                  <a:cubicBezTo>
                    <a:pt x="1878857" y="2710871"/>
                    <a:pt x="1867423" y="2738475"/>
                    <a:pt x="1847071" y="2758827"/>
                  </a:cubicBezTo>
                  <a:cubicBezTo>
                    <a:pt x="1826718" y="2779180"/>
                    <a:pt x="1799115" y="2790614"/>
                    <a:pt x="1770332" y="2790614"/>
                  </a:cubicBezTo>
                  <a:lnTo>
                    <a:pt x="108525" y="2790614"/>
                  </a:lnTo>
                  <a:cubicBezTo>
                    <a:pt x="79742" y="2790614"/>
                    <a:pt x="52138" y="2779180"/>
                    <a:pt x="31786" y="2758827"/>
                  </a:cubicBezTo>
                  <a:cubicBezTo>
                    <a:pt x="11434" y="2738475"/>
                    <a:pt x="0" y="2710871"/>
                    <a:pt x="0" y="2682089"/>
                  </a:cubicBezTo>
                  <a:lnTo>
                    <a:pt x="0" y="108525"/>
                  </a:lnTo>
                  <a:cubicBezTo>
                    <a:pt x="0" y="79742"/>
                    <a:pt x="11434" y="52138"/>
                    <a:pt x="31786" y="31786"/>
                  </a:cubicBezTo>
                  <a:cubicBezTo>
                    <a:pt x="52138" y="11434"/>
                    <a:pt x="79742" y="0"/>
                    <a:pt x="108525" y="0"/>
                  </a:cubicBezTo>
                  <a:close/>
                </a:path>
              </a:pathLst>
            </a:custGeom>
            <a:solidFill>
              <a:srgbClr val="6B8025"/>
            </a:solidFill>
          </p:spPr>
          <p:txBody>
            <a:bodyPr/>
            <a:lstStyle/>
            <a:p>
              <a:endParaRPr lang="en-IN"/>
            </a:p>
          </p:txBody>
        </p:sp>
        <p:sp>
          <p:nvSpPr>
            <p:cNvPr id="4" name="TextBox 4"/>
            <p:cNvSpPr txBox="1"/>
            <p:nvPr/>
          </p:nvSpPr>
          <p:spPr>
            <a:xfrm>
              <a:off x="0" y="-76200"/>
              <a:ext cx="1878857" cy="2866814"/>
            </a:xfrm>
            <a:prstGeom prst="rect">
              <a:avLst/>
            </a:prstGeom>
          </p:spPr>
          <p:txBody>
            <a:bodyPr lIns="50800" tIns="50800" rIns="50800" bIns="50800" rtlCol="0" anchor="ctr"/>
            <a:lstStyle/>
            <a:p>
              <a:pPr algn="ctr">
                <a:lnSpc>
                  <a:spcPts val="3600"/>
                </a:lnSpc>
              </a:pPr>
              <a:endParaRPr/>
            </a:p>
          </p:txBody>
        </p:sp>
      </p:grpSp>
      <p:grpSp>
        <p:nvGrpSpPr>
          <p:cNvPr id="5" name="Group 5"/>
          <p:cNvGrpSpPr/>
          <p:nvPr/>
        </p:nvGrpSpPr>
        <p:grpSpPr>
          <a:xfrm>
            <a:off x="-2671661" y="0"/>
            <a:ext cx="9798879" cy="10287000"/>
            <a:chOff x="0" y="0"/>
            <a:chExt cx="2580775" cy="2709333"/>
          </a:xfrm>
        </p:grpSpPr>
        <p:sp>
          <p:nvSpPr>
            <p:cNvPr id="6" name="Freeform 6"/>
            <p:cNvSpPr/>
            <p:nvPr/>
          </p:nvSpPr>
          <p:spPr>
            <a:xfrm>
              <a:off x="0" y="0"/>
              <a:ext cx="2580775" cy="2709333"/>
            </a:xfrm>
            <a:custGeom>
              <a:avLst/>
              <a:gdLst/>
              <a:ahLst/>
              <a:cxnLst/>
              <a:rect l="l" t="t" r="r" b="b"/>
              <a:pathLst>
                <a:path w="2580775" h="2709333">
                  <a:moveTo>
                    <a:pt x="79008" y="0"/>
                  </a:moveTo>
                  <a:lnTo>
                    <a:pt x="2501766" y="0"/>
                  </a:lnTo>
                  <a:cubicBezTo>
                    <a:pt x="2522721" y="0"/>
                    <a:pt x="2542817" y="8324"/>
                    <a:pt x="2557634" y="23141"/>
                  </a:cubicBezTo>
                  <a:cubicBezTo>
                    <a:pt x="2572451" y="37958"/>
                    <a:pt x="2580775" y="58054"/>
                    <a:pt x="2580775" y="79008"/>
                  </a:cubicBezTo>
                  <a:lnTo>
                    <a:pt x="2580775" y="2630325"/>
                  </a:lnTo>
                  <a:cubicBezTo>
                    <a:pt x="2580775" y="2651279"/>
                    <a:pt x="2572451" y="2671375"/>
                    <a:pt x="2557634" y="2686192"/>
                  </a:cubicBezTo>
                  <a:cubicBezTo>
                    <a:pt x="2542817" y="2701009"/>
                    <a:pt x="2522721" y="2709333"/>
                    <a:pt x="2501766" y="2709333"/>
                  </a:cubicBezTo>
                  <a:lnTo>
                    <a:pt x="79008" y="2709333"/>
                  </a:lnTo>
                  <a:cubicBezTo>
                    <a:pt x="35373" y="2709333"/>
                    <a:pt x="0" y="2673960"/>
                    <a:pt x="0" y="2630325"/>
                  </a:cubicBezTo>
                  <a:lnTo>
                    <a:pt x="0" y="79008"/>
                  </a:lnTo>
                  <a:cubicBezTo>
                    <a:pt x="0" y="58054"/>
                    <a:pt x="8324" y="37958"/>
                    <a:pt x="23141" y="23141"/>
                  </a:cubicBezTo>
                  <a:cubicBezTo>
                    <a:pt x="37958" y="8324"/>
                    <a:pt x="58054" y="0"/>
                    <a:pt x="79008" y="0"/>
                  </a:cubicBezTo>
                  <a:close/>
                </a:path>
              </a:pathLst>
            </a:custGeom>
            <a:solidFill>
              <a:srgbClr val="000000">
                <a:alpha val="0"/>
              </a:srgbClr>
            </a:solidFill>
          </p:spPr>
          <p:txBody>
            <a:bodyPr/>
            <a:lstStyle/>
            <a:p>
              <a:endParaRPr lang="en-IN"/>
            </a:p>
          </p:txBody>
        </p:sp>
        <p:sp>
          <p:nvSpPr>
            <p:cNvPr id="7" name="TextBox 7"/>
            <p:cNvSpPr txBox="1"/>
            <p:nvPr/>
          </p:nvSpPr>
          <p:spPr>
            <a:xfrm>
              <a:off x="0" y="-76200"/>
              <a:ext cx="2580775" cy="2785533"/>
            </a:xfrm>
            <a:prstGeom prst="rect">
              <a:avLst/>
            </a:prstGeom>
          </p:spPr>
          <p:txBody>
            <a:bodyPr lIns="50800" tIns="50800" rIns="50800" bIns="50800" rtlCol="0" anchor="ctr"/>
            <a:lstStyle/>
            <a:p>
              <a:pPr algn="ctr">
                <a:lnSpc>
                  <a:spcPts val="3600"/>
                </a:lnSpc>
              </a:pPr>
              <a:endParaRPr/>
            </a:p>
          </p:txBody>
        </p:sp>
      </p:grpSp>
      <p:grpSp>
        <p:nvGrpSpPr>
          <p:cNvPr id="8" name="Group 8"/>
          <p:cNvGrpSpPr/>
          <p:nvPr/>
        </p:nvGrpSpPr>
        <p:grpSpPr>
          <a:xfrm>
            <a:off x="-3006747" y="0"/>
            <a:ext cx="9798879" cy="10287000"/>
            <a:chOff x="0" y="0"/>
            <a:chExt cx="2580775" cy="2709333"/>
          </a:xfrm>
        </p:grpSpPr>
        <p:sp>
          <p:nvSpPr>
            <p:cNvPr id="9" name="Freeform 9"/>
            <p:cNvSpPr/>
            <p:nvPr/>
          </p:nvSpPr>
          <p:spPr>
            <a:xfrm>
              <a:off x="0" y="0"/>
              <a:ext cx="2580775" cy="2709333"/>
            </a:xfrm>
            <a:custGeom>
              <a:avLst/>
              <a:gdLst/>
              <a:ahLst/>
              <a:cxnLst/>
              <a:rect l="l" t="t" r="r" b="b"/>
              <a:pathLst>
                <a:path w="2580775" h="2709333">
                  <a:moveTo>
                    <a:pt x="79008" y="0"/>
                  </a:moveTo>
                  <a:lnTo>
                    <a:pt x="2501766" y="0"/>
                  </a:lnTo>
                  <a:cubicBezTo>
                    <a:pt x="2522721" y="0"/>
                    <a:pt x="2542817" y="8324"/>
                    <a:pt x="2557634" y="23141"/>
                  </a:cubicBezTo>
                  <a:cubicBezTo>
                    <a:pt x="2572451" y="37958"/>
                    <a:pt x="2580775" y="58054"/>
                    <a:pt x="2580775" y="79008"/>
                  </a:cubicBezTo>
                  <a:lnTo>
                    <a:pt x="2580775" y="2630325"/>
                  </a:lnTo>
                  <a:cubicBezTo>
                    <a:pt x="2580775" y="2651279"/>
                    <a:pt x="2572451" y="2671375"/>
                    <a:pt x="2557634" y="2686192"/>
                  </a:cubicBezTo>
                  <a:cubicBezTo>
                    <a:pt x="2542817" y="2701009"/>
                    <a:pt x="2522721" y="2709333"/>
                    <a:pt x="2501766" y="2709333"/>
                  </a:cubicBezTo>
                  <a:lnTo>
                    <a:pt x="79008" y="2709333"/>
                  </a:lnTo>
                  <a:cubicBezTo>
                    <a:pt x="35373" y="2709333"/>
                    <a:pt x="0" y="2673960"/>
                    <a:pt x="0" y="2630325"/>
                  </a:cubicBezTo>
                  <a:lnTo>
                    <a:pt x="0" y="79008"/>
                  </a:lnTo>
                  <a:cubicBezTo>
                    <a:pt x="0" y="58054"/>
                    <a:pt x="8324" y="37958"/>
                    <a:pt x="23141" y="23141"/>
                  </a:cubicBezTo>
                  <a:cubicBezTo>
                    <a:pt x="37958" y="8324"/>
                    <a:pt x="58054" y="0"/>
                    <a:pt x="79008" y="0"/>
                  </a:cubicBezTo>
                  <a:close/>
                </a:path>
              </a:pathLst>
            </a:custGeom>
            <a:solidFill>
              <a:srgbClr val="2A2C2E"/>
            </a:solidFill>
          </p:spPr>
          <p:txBody>
            <a:bodyPr/>
            <a:lstStyle/>
            <a:p>
              <a:endParaRPr lang="en-IN"/>
            </a:p>
          </p:txBody>
        </p:sp>
        <p:sp>
          <p:nvSpPr>
            <p:cNvPr id="10" name="TextBox 10"/>
            <p:cNvSpPr txBox="1"/>
            <p:nvPr/>
          </p:nvSpPr>
          <p:spPr>
            <a:xfrm>
              <a:off x="0" y="-76200"/>
              <a:ext cx="2580775" cy="2785533"/>
            </a:xfrm>
            <a:prstGeom prst="rect">
              <a:avLst/>
            </a:prstGeom>
          </p:spPr>
          <p:txBody>
            <a:bodyPr lIns="50800" tIns="50800" rIns="50800" bIns="50800" rtlCol="0" anchor="ctr"/>
            <a:lstStyle/>
            <a:p>
              <a:pPr algn="ctr">
                <a:lnSpc>
                  <a:spcPts val="3600"/>
                </a:lnSpc>
              </a:pPr>
              <a:endParaRPr/>
            </a:p>
          </p:txBody>
        </p:sp>
      </p:grpSp>
      <p:sp>
        <p:nvSpPr>
          <p:cNvPr id="11" name="TextBox 11"/>
          <p:cNvSpPr txBox="1"/>
          <p:nvPr/>
        </p:nvSpPr>
        <p:spPr>
          <a:xfrm>
            <a:off x="628149" y="3765798"/>
            <a:ext cx="6699051" cy="2623407"/>
          </a:xfrm>
          <a:prstGeom prst="rect">
            <a:avLst/>
          </a:prstGeom>
        </p:spPr>
        <p:txBody>
          <a:bodyPr lIns="0" tIns="0" rIns="0" bIns="0" rtlCol="0" anchor="t">
            <a:spAutoFit/>
          </a:bodyPr>
          <a:lstStyle/>
          <a:p>
            <a:pPr algn="l">
              <a:lnSpc>
                <a:spcPts val="10328"/>
              </a:lnSpc>
            </a:pPr>
            <a:r>
              <a:rPr lang="en-US" sz="8606">
                <a:solidFill>
                  <a:srgbClr val="F9F0DC"/>
                </a:solidFill>
                <a:latin typeface="Heebo Bold"/>
                <a:ea typeface="Heebo Bold"/>
                <a:cs typeface="Heebo Bold"/>
                <a:sym typeface="Heebo Bold"/>
              </a:rPr>
              <a:t>PROPOSED SOLUTION</a:t>
            </a:r>
          </a:p>
        </p:txBody>
      </p:sp>
      <p:graphicFrame>
        <p:nvGraphicFramePr>
          <p:cNvPr id="12" name="Table 12"/>
          <p:cNvGraphicFramePr>
            <a:graphicFrameLocks noGrp="1"/>
          </p:cNvGraphicFramePr>
          <p:nvPr/>
        </p:nvGraphicFramePr>
        <p:xfrm>
          <a:off x="8212399" y="1028700"/>
          <a:ext cx="6780881" cy="8244842"/>
        </p:xfrm>
        <a:graphic>
          <a:graphicData uri="http://schemas.openxmlformats.org/drawingml/2006/table">
            <a:tbl>
              <a:tblPr/>
              <a:tblGrid>
                <a:gridCol w="6780881">
                  <a:extLst>
                    <a:ext uri="{9D8B030D-6E8A-4147-A177-3AD203B41FA5}">
                      <a16:colId xmlns:a16="http://schemas.microsoft.com/office/drawing/2014/main" val="20000"/>
                    </a:ext>
                  </a:extLst>
                </a:gridCol>
              </a:tblGrid>
              <a:tr h="2463928">
                <a:tc>
                  <a:txBody>
                    <a:bodyPr/>
                    <a:lstStyle/>
                    <a:p>
                      <a:pPr algn="l">
                        <a:lnSpc>
                          <a:spcPts val="2940"/>
                        </a:lnSpc>
                        <a:defRPr/>
                      </a:pPr>
                      <a:r>
                        <a:rPr lang="en-US" sz="2100" b="1">
                          <a:solidFill>
                            <a:srgbClr val="2A2C2E"/>
                          </a:solidFill>
                          <a:latin typeface="Be Vietnam Bold"/>
                          <a:ea typeface="Be Vietnam Bold"/>
                          <a:cs typeface="Be Vietnam Bold"/>
                          <a:sym typeface="Be Vietnam Bold"/>
                        </a:rPr>
                        <a:t>Skill Path Generator</a:t>
                      </a:r>
                      <a:endParaRPr lang="en-US" sz="1100"/>
                    </a:p>
                    <a:p>
                      <a:pPr marL="453390" lvl="1" indent="-226695" algn="l">
                        <a:lnSpc>
                          <a:spcPts val="2940"/>
                        </a:lnSpc>
                        <a:buFont typeface="Arial"/>
                        <a:buChar char="•"/>
                      </a:pPr>
                      <a:r>
                        <a:rPr lang="en-US" sz="2100">
                          <a:solidFill>
                            <a:srgbClr val="2A2C2E"/>
                          </a:solidFill>
                          <a:latin typeface="Be Vietnam"/>
                          <a:ea typeface="Be Vietnam"/>
                          <a:cs typeface="Be Vietnam"/>
                          <a:sym typeface="Be Vietnam"/>
                        </a:rPr>
                        <a:t>Once a skill is chosen, it generates:</a:t>
                      </a:r>
                    </a:p>
                    <a:p>
                      <a:pPr marL="431801" lvl="1" indent="-215900" algn="l">
                        <a:lnSpc>
                          <a:spcPts val="2800"/>
                        </a:lnSpc>
                        <a:buFont typeface="Arial"/>
                        <a:buChar char="•"/>
                      </a:pPr>
                      <a:r>
                        <a:rPr lang="en-US" sz="2000">
                          <a:solidFill>
                            <a:srgbClr val="2A2C2E"/>
                          </a:solidFill>
                          <a:latin typeface="Be Vietnam"/>
                          <a:ea typeface="Be Vietnam"/>
                          <a:cs typeface="Be Vietnam"/>
                          <a:sym typeface="Be Vietnam"/>
                        </a:rPr>
                        <a:t>Top free/paid learning resources (YouTube, Coursera, GitHub).</a:t>
                      </a:r>
                    </a:p>
                    <a:p>
                      <a:pPr marL="431801" lvl="1" indent="-215900" algn="l">
                        <a:lnSpc>
                          <a:spcPts val="2800"/>
                        </a:lnSpc>
                        <a:buFont typeface="Arial"/>
                        <a:buChar char="•"/>
                      </a:pPr>
                      <a:r>
                        <a:rPr lang="en-US" sz="2000">
                          <a:solidFill>
                            <a:srgbClr val="2A2C2E"/>
                          </a:solidFill>
                          <a:latin typeface="Be Vietnam"/>
                          <a:ea typeface="Be Vietnam"/>
                          <a:cs typeface="Be Vietnam"/>
                          <a:sym typeface="Be Vietnam"/>
                        </a:rPr>
                        <a:t>Beginner roadmap with tools, timelines, and project ideas.</a:t>
                      </a:r>
                    </a:p>
                    <a:p>
                      <a:pPr algn="l">
                        <a:lnSpc>
                          <a:spcPts val="2800"/>
                        </a:lnSpc>
                      </a:pPr>
                      <a:endParaRPr lang="en-US" sz="2000">
                        <a:solidFill>
                          <a:srgbClr val="2A2C2E"/>
                        </a:solidFill>
                        <a:latin typeface="Be Vietnam"/>
                        <a:ea typeface="Be Vietnam"/>
                        <a:cs typeface="Be Vietnam"/>
                        <a:sym typeface="Be Vietnam"/>
                      </a:endParaRPr>
                    </a:p>
                  </a:txBody>
                  <a:tcPr marL="190500" marR="190500" marT="190500" marB="190500" anchor="ctr">
                    <a:lnL w="0" cap="flat" cmpd="sng" algn="ctr">
                      <a:solidFill>
                        <a:srgbClr val="2A2C2E"/>
                      </a:solidFill>
                      <a:prstDash val="solid"/>
                      <a:round/>
                      <a:headEnd type="none" w="med" len="med"/>
                      <a:tailEnd type="none" w="med" len="med"/>
                    </a:lnL>
                    <a:lnR w="0" cap="flat" cmpd="sng" algn="ctr">
                      <a:solidFill>
                        <a:srgbClr val="F9F0DC"/>
                      </a:solidFill>
                      <a:prstDash val="solid"/>
                      <a:round/>
                      <a:headEnd type="none" w="med" len="med"/>
                      <a:tailEnd type="none" w="med" len="med"/>
                    </a:lnR>
                    <a:lnT w="0" cap="flat" cmpd="sng" algn="ctr">
                      <a:solidFill>
                        <a:srgbClr val="F9F0DC"/>
                      </a:solidFill>
                      <a:prstDash val="solid"/>
                      <a:round/>
                      <a:headEnd type="none" w="med" len="med"/>
                      <a:tailEnd type="none" w="med" len="med"/>
                    </a:lnT>
                    <a:lnB w="9525" cap="flat" cmpd="sng" algn="ctr">
                      <a:solidFill>
                        <a:srgbClr val="2A2C2E"/>
                      </a:solidFill>
                      <a:prstDash val="solid"/>
                      <a:round/>
                      <a:headEnd type="none" w="med" len="med"/>
                      <a:tailEnd type="none" w="med" len="med"/>
                    </a:lnB>
                  </a:tcPr>
                </a:tc>
                <a:extLst>
                  <a:ext uri="{0D108BD9-81ED-4DB2-BD59-A6C34878D82A}">
                    <a16:rowId xmlns:a16="http://schemas.microsoft.com/office/drawing/2014/main" val="10000"/>
                  </a:ext>
                </a:extLst>
              </a:tr>
              <a:tr h="2463928">
                <a:tc>
                  <a:txBody>
                    <a:bodyPr/>
                    <a:lstStyle/>
                    <a:p>
                      <a:pPr algn="l">
                        <a:lnSpc>
                          <a:spcPts val="2940"/>
                        </a:lnSpc>
                        <a:defRPr/>
                      </a:pPr>
                      <a:r>
                        <a:rPr lang="en-US" sz="2100" b="1">
                          <a:solidFill>
                            <a:srgbClr val="2A2C2E"/>
                          </a:solidFill>
                          <a:latin typeface="Be Vietnam Bold"/>
                          <a:ea typeface="Be Vietnam Bold"/>
                          <a:cs typeface="Be Vietnam Bold"/>
                          <a:sym typeface="Be Vietnam Bold"/>
                        </a:rPr>
                        <a:t> AI-Driven Personalization</a:t>
                      </a:r>
                      <a:endParaRPr lang="en-US" sz="1100"/>
                    </a:p>
                    <a:p>
                      <a:pPr marL="453390" lvl="1" indent="-226695" algn="l">
                        <a:lnSpc>
                          <a:spcPts val="2940"/>
                        </a:lnSpc>
                        <a:buFont typeface="Arial"/>
                        <a:buChar char="•"/>
                      </a:pPr>
                      <a:r>
                        <a:rPr lang="en-US" sz="2100">
                          <a:solidFill>
                            <a:srgbClr val="2A2C2E"/>
                          </a:solidFill>
                          <a:latin typeface="Be Vietnam"/>
                          <a:ea typeface="Be Vietnam"/>
                          <a:cs typeface="Be Vietnam"/>
                          <a:sym typeface="Be Vietnam"/>
                        </a:rPr>
                        <a:t>NLP-based user interest input (keywords or short text).</a:t>
                      </a:r>
                    </a:p>
                    <a:p>
                      <a:pPr marL="453390" lvl="1" indent="-226695" algn="l">
                        <a:lnSpc>
                          <a:spcPts val="2940"/>
                        </a:lnSpc>
                        <a:buFont typeface="Arial"/>
                        <a:buChar char="•"/>
                      </a:pPr>
                      <a:r>
                        <a:rPr lang="en-US" sz="2100">
                          <a:solidFill>
                            <a:srgbClr val="2A2C2E"/>
                          </a:solidFill>
                          <a:latin typeface="Be Vietnam"/>
                          <a:ea typeface="Be Vietnam"/>
                          <a:cs typeface="Be Vietnam"/>
                          <a:sym typeface="Be Vietnam"/>
                        </a:rPr>
                        <a:t>Uses prompt engineering to map interests → skill categories → personalized suggestions.</a:t>
                      </a:r>
                    </a:p>
                    <a:p>
                      <a:pPr algn="l">
                        <a:lnSpc>
                          <a:spcPts val="2660"/>
                        </a:lnSpc>
                      </a:pPr>
                      <a:r>
                        <a:rPr lang="en-US" sz="1900">
                          <a:solidFill>
                            <a:srgbClr val="2A2C2E"/>
                          </a:solidFill>
                          <a:latin typeface="Be Vietnam"/>
                          <a:ea typeface="Be Vietnam"/>
                          <a:cs typeface="Be Vietnam"/>
                          <a:sym typeface="Be Vietnam"/>
                        </a:rPr>
                        <a:t>.</a:t>
                      </a:r>
                    </a:p>
                  </a:txBody>
                  <a:tcPr marL="190500" marR="190500" marT="190500" marB="190500" anchor="ctr">
                    <a:lnL w="0" cap="flat" cmpd="sng" algn="ctr">
                      <a:solidFill>
                        <a:srgbClr val="2A2C2E"/>
                      </a:solidFill>
                      <a:prstDash val="solid"/>
                      <a:round/>
                      <a:headEnd type="none" w="med" len="med"/>
                      <a:tailEnd type="none" w="med" len="med"/>
                    </a:lnL>
                    <a:lnR w="0" cap="flat" cmpd="sng" algn="ctr">
                      <a:solidFill>
                        <a:srgbClr val="F9F0DC"/>
                      </a:solidFill>
                      <a:prstDash val="solid"/>
                      <a:round/>
                      <a:headEnd type="none" w="med" len="med"/>
                      <a:tailEnd type="none" w="med" len="med"/>
                    </a:lnR>
                    <a:lnT w="9525" cap="flat" cmpd="sng" algn="ctr">
                      <a:solidFill>
                        <a:srgbClr val="2A2C2E"/>
                      </a:solidFill>
                      <a:prstDash val="solid"/>
                      <a:round/>
                      <a:headEnd type="none" w="med" len="med"/>
                      <a:tailEnd type="none" w="med" len="med"/>
                    </a:lnT>
                    <a:lnB w="9525" cap="flat" cmpd="sng" algn="ctr">
                      <a:solidFill>
                        <a:srgbClr val="2A2C2E"/>
                      </a:solidFill>
                      <a:prstDash val="solid"/>
                      <a:round/>
                      <a:headEnd type="none" w="med" len="med"/>
                      <a:tailEnd type="none" w="med" len="med"/>
                    </a:lnB>
                  </a:tcPr>
                </a:tc>
                <a:extLst>
                  <a:ext uri="{0D108BD9-81ED-4DB2-BD59-A6C34878D82A}">
                    <a16:rowId xmlns:a16="http://schemas.microsoft.com/office/drawing/2014/main" val="10001"/>
                  </a:ext>
                </a:extLst>
              </a:tr>
              <a:tr h="2850643">
                <a:tc>
                  <a:txBody>
                    <a:bodyPr/>
                    <a:lstStyle/>
                    <a:p>
                      <a:pPr algn="l">
                        <a:lnSpc>
                          <a:spcPts val="2940"/>
                        </a:lnSpc>
                        <a:defRPr/>
                      </a:pPr>
                      <a:r>
                        <a:rPr lang="en-US" sz="2100" b="1">
                          <a:solidFill>
                            <a:srgbClr val="2A2C2E"/>
                          </a:solidFill>
                          <a:latin typeface="Be Vietnam Bold"/>
                          <a:ea typeface="Be Vietnam Bold"/>
                          <a:cs typeface="Be Vietnam Bold"/>
                          <a:sym typeface="Be Vietnam Bold"/>
                        </a:rPr>
                        <a:t>Skill Randomizer Engine</a:t>
                      </a:r>
                      <a:endParaRPr lang="en-US" sz="1100"/>
                    </a:p>
                    <a:p>
                      <a:pPr marL="453390" lvl="1" indent="-226695" algn="l">
                        <a:lnSpc>
                          <a:spcPts val="2940"/>
                        </a:lnSpc>
                        <a:buFont typeface="Arial"/>
                        <a:buChar char="•"/>
                      </a:pPr>
                      <a:r>
                        <a:rPr lang="en-US" sz="2100">
                          <a:solidFill>
                            <a:srgbClr val="2A2C2E"/>
                          </a:solidFill>
                          <a:latin typeface="Be Vietnam"/>
                          <a:ea typeface="Be Vietnam"/>
                          <a:cs typeface="Be Vietnam"/>
                          <a:sym typeface="Be Vietnam"/>
                        </a:rPr>
                        <a:t>Smart filters: Technical, Creative, Soft Skills, Daily Life, Career Boosters.</a:t>
                      </a:r>
                    </a:p>
                    <a:p>
                      <a:pPr marL="453390" lvl="1" indent="-226695" algn="l">
                        <a:lnSpc>
                          <a:spcPts val="2940"/>
                        </a:lnSpc>
                        <a:buFont typeface="Arial"/>
                        <a:buChar char="•"/>
                      </a:pPr>
                      <a:r>
                        <a:rPr lang="en-US" sz="2100">
                          <a:solidFill>
                            <a:srgbClr val="2A2C2E"/>
                          </a:solidFill>
                          <a:latin typeface="Be Vietnam"/>
                          <a:ea typeface="Be Vietnam"/>
                          <a:cs typeface="Be Vietnam"/>
                          <a:sym typeface="Be Vietnam"/>
                        </a:rPr>
                        <a:t>Option to shuffle skill suggestions by mood, goal, or time available.</a:t>
                      </a:r>
                    </a:p>
                    <a:p>
                      <a:pPr algn="l">
                        <a:lnSpc>
                          <a:spcPts val="2660"/>
                        </a:lnSpc>
                      </a:pPr>
                      <a:endParaRPr lang="en-US" sz="2100">
                        <a:solidFill>
                          <a:srgbClr val="2A2C2E"/>
                        </a:solidFill>
                        <a:latin typeface="Be Vietnam"/>
                        <a:ea typeface="Be Vietnam"/>
                        <a:cs typeface="Be Vietnam"/>
                        <a:sym typeface="Be Vietnam"/>
                      </a:endParaRPr>
                    </a:p>
                  </a:txBody>
                  <a:tcPr marL="190500" marR="190500" marT="190500" marB="190500" anchor="ctr">
                    <a:lnL w="0" cap="flat" cmpd="sng" algn="ctr">
                      <a:solidFill>
                        <a:srgbClr val="2A2C2E"/>
                      </a:solidFill>
                      <a:prstDash val="solid"/>
                      <a:round/>
                      <a:headEnd type="none" w="med" len="med"/>
                      <a:tailEnd type="none" w="med" len="med"/>
                    </a:lnL>
                    <a:lnR w="0" cap="flat" cmpd="sng" algn="ctr">
                      <a:solidFill>
                        <a:srgbClr val="F9F0DC"/>
                      </a:solidFill>
                      <a:prstDash val="solid"/>
                      <a:round/>
                      <a:headEnd type="none" w="med" len="med"/>
                      <a:tailEnd type="none" w="med" len="med"/>
                    </a:lnR>
                    <a:lnT w="9525" cap="flat" cmpd="sng" algn="ctr">
                      <a:solidFill>
                        <a:srgbClr val="2A2C2E"/>
                      </a:solidFill>
                      <a:prstDash val="solid"/>
                      <a:round/>
                      <a:headEnd type="none" w="med" len="med"/>
                      <a:tailEnd type="none" w="med" len="med"/>
                    </a:lnT>
                    <a:lnB w="9525" cap="flat" cmpd="sng" algn="ctr">
                      <a:solidFill>
                        <a:srgbClr val="2A2C2E"/>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A2C2E"/>
        </a:solidFill>
        <a:effectLst/>
      </p:bgPr>
    </p:bg>
    <p:spTree>
      <p:nvGrpSpPr>
        <p:cNvPr id="1" name=""/>
        <p:cNvGrpSpPr/>
        <p:nvPr/>
      </p:nvGrpSpPr>
      <p:grpSpPr>
        <a:xfrm>
          <a:off x="0" y="0"/>
          <a:ext cx="0" cy="0"/>
          <a:chOff x="0" y="0"/>
          <a:chExt cx="0" cy="0"/>
        </a:xfrm>
      </p:grpSpPr>
      <p:grpSp>
        <p:nvGrpSpPr>
          <p:cNvPr id="2" name="Group 2"/>
          <p:cNvGrpSpPr/>
          <p:nvPr/>
        </p:nvGrpSpPr>
        <p:grpSpPr>
          <a:xfrm>
            <a:off x="-8910145" y="615315"/>
            <a:ext cx="2623185" cy="5246370"/>
            <a:chOff x="0" y="0"/>
            <a:chExt cx="3175000" cy="6350000"/>
          </a:xfrm>
        </p:grpSpPr>
        <p:sp>
          <p:nvSpPr>
            <p:cNvPr id="3" name="Freeform 3"/>
            <p:cNvSpPr/>
            <p:nvPr/>
          </p:nvSpPr>
          <p:spPr>
            <a:xfrm>
              <a:off x="0" y="0"/>
              <a:ext cx="3175000" cy="6350000"/>
            </a:xfrm>
            <a:custGeom>
              <a:avLst/>
              <a:gdLst/>
              <a:ahLst/>
              <a:cxnLst/>
              <a:rect l="l" t="t" r="r" b="b"/>
              <a:pathLst>
                <a:path w="3175000" h="6350000">
                  <a:moveTo>
                    <a:pt x="1587500" y="6350000"/>
                  </a:moveTo>
                  <a:cubicBezTo>
                    <a:pt x="711200" y="6350000"/>
                    <a:pt x="0" y="5638800"/>
                    <a:pt x="0" y="4762500"/>
                  </a:cubicBezTo>
                  <a:lnTo>
                    <a:pt x="0" y="1587500"/>
                  </a:lnTo>
                  <a:cubicBezTo>
                    <a:pt x="0" y="711200"/>
                    <a:pt x="711200" y="0"/>
                    <a:pt x="1587500" y="0"/>
                  </a:cubicBezTo>
                  <a:cubicBezTo>
                    <a:pt x="2463800" y="0"/>
                    <a:pt x="3175000" y="711200"/>
                    <a:pt x="3175000" y="1587500"/>
                  </a:cubicBezTo>
                  <a:lnTo>
                    <a:pt x="3175000" y="4762500"/>
                  </a:lnTo>
                  <a:cubicBezTo>
                    <a:pt x="3175000" y="5638800"/>
                    <a:pt x="2463800" y="6350000"/>
                    <a:pt x="1587500" y="6350000"/>
                  </a:cubicBezTo>
                  <a:close/>
                </a:path>
              </a:pathLst>
            </a:custGeom>
            <a:solidFill>
              <a:srgbClr val="000000">
                <a:alpha val="0"/>
              </a:srgbClr>
            </a:solidFill>
            <a:ln w="12700">
              <a:solidFill>
                <a:srgbClr val="000000"/>
              </a:solidFill>
            </a:ln>
          </p:spPr>
          <p:txBody>
            <a:bodyPr/>
            <a:lstStyle/>
            <a:p>
              <a:endParaRPr lang="en-IN"/>
            </a:p>
          </p:txBody>
        </p:sp>
      </p:grpSp>
      <p:grpSp>
        <p:nvGrpSpPr>
          <p:cNvPr id="4" name="Group 4"/>
          <p:cNvGrpSpPr/>
          <p:nvPr/>
        </p:nvGrpSpPr>
        <p:grpSpPr>
          <a:xfrm>
            <a:off x="10771057" y="1151448"/>
            <a:ext cx="5588873" cy="7984104"/>
            <a:chOff x="0" y="0"/>
            <a:chExt cx="4445000" cy="6350000"/>
          </a:xfrm>
        </p:grpSpPr>
        <p:sp>
          <p:nvSpPr>
            <p:cNvPr id="5" name="Freeform 5"/>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solidFill>
              <a:srgbClr val="DDF195"/>
            </a:solidFill>
            <a:ln w="12700">
              <a:solidFill>
                <a:srgbClr val="000000"/>
              </a:solidFill>
            </a:ln>
          </p:spPr>
          <p:txBody>
            <a:bodyPr/>
            <a:lstStyle/>
            <a:p>
              <a:endParaRPr lang="en-IN"/>
            </a:p>
          </p:txBody>
        </p:sp>
      </p:grpSp>
      <p:grpSp>
        <p:nvGrpSpPr>
          <p:cNvPr id="6" name="Group 6"/>
          <p:cNvGrpSpPr/>
          <p:nvPr/>
        </p:nvGrpSpPr>
        <p:grpSpPr>
          <a:xfrm>
            <a:off x="11067532" y="1151448"/>
            <a:ext cx="5588873" cy="7984104"/>
            <a:chOff x="0" y="0"/>
            <a:chExt cx="4445000" cy="6350000"/>
          </a:xfrm>
        </p:grpSpPr>
        <p:sp>
          <p:nvSpPr>
            <p:cNvPr id="7" name="Freeform 7"/>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4969" t="-15474" r="-128246" b="-2619"/>
              </a:stretch>
            </a:blipFill>
          </p:spPr>
          <p:txBody>
            <a:bodyPr/>
            <a:lstStyle/>
            <a:p>
              <a:endParaRPr lang="en-IN"/>
            </a:p>
          </p:txBody>
        </p:sp>
      </p:grpSp>
      <p:sp>
        <p:nvSpPr>
          <p:cNvPr id="8" name="TextBox 8"/>
          <p:cNvSpPr txBox="1"/>
          <p:nvPr/>
        </p:nvSpPr>
        <p:spPr>
          <a:xfrm>
            <a:off x="1028700" y="2009775"/>
            <a:ext cx="8115300" cy="946150"/>
          </a:xfrm>
          <a:prstGeom prst="rect">
            <a:avLst/>
          </a:prstGeom>
        </p:spPr>
        <p:txBody>
          <a:bodyPr lIns="0" tIns="0" rIns="0" bIns="0" rtlCol="0" anchor="t">
            <a:spAutoFit/>
          </a:bodyPr>
          <a:lstStyle/>
          <a:p>
            <a:pPr algn="l">
              <a:lnSpc>
                <a:spcPts val="7475"/>
              </a:lnSpc>
            </a:pPr>
            <a:r>
              <a:rPr lang="en-US" sz="6500">
                <a:solidFill>
                  <a:srgbClr val="DDF195"/>
                </a:solidFill>
                <a:latin typeface="Heebo Bold"/>
                <a:ea typeface="Heebo Bold"/>
                <a:cs typeface="Heebo Bold"/>
                <a:sym typeface="Heebo Bold"/>
              </a:rPr>
              <a:t>ABOUT US</a:t>
            </a:r>
          </a:p>
        </p:txBody>
      </p:sp>
      <p:sp>
        <p:nvSpPr>
          <p:cNvPr id="9" name="TextBox 9"/>
          <p:cNvSpPr txBox="1"/>
          <p:nvPr/>
        </p:nvSpPr>
        <p:spPr>
          <a:xfrm>
            <a:off x="825602" y="3171825"/>
            <a:ext cx="8011089" cy="1895475"/>
          </a:xfrm>
          <a:prstGeom prst="rect">
            <a:avLst/>
          </a:prstGeom>
        </p:spPr>
        <p:txBody>
          <a:bodyPr lIns="0" tIns="0" rIns="0" bIns="0" rtlCol="0" anchor="t">
            <a:spAutoFit/>
          </a:bodyPr>
          <a:lstStyle/>
          <a:p>
            <a:pPr marL="431802" lvl="1" indent="-215901" algn="l">
              <a:lnSpc>
                <a:spcPts val="3000"/>
              </a:lnSpc>
              <a:buAutoNum type="arabicPeriod"/>
            </a:pPr>
            <a:r>
              <a:rPr lang="en-US" sz="2000">
                <a:solidFill>
                  <a:srgbClr val="F9F0DC"/>
                </a:solidFill>
                <a:latin typeface="Be Vietnam"/>
                <a:ea typeface="Be Vietnam"/>
                <a:cs typeface="Be Vietnam"/>
                <a:sym typeface="Be Vietnam"/>
              </a:rPr>
              <a:t>AKHIL JATIA-I AM A FRESHER STUDYING COMPUTER SCIENCE ENGINEERING IN VIT CHENNAI .I HAVE A BUDDING INTEREST IN THE FIELD OF ARTIFICIAL INTELLIGENCE AND MACHINE LEARNING.I HAVE WORKED ON A FEW PROJECTS BASED ON ARTIFICIAL INTELLIGENCE AND WEB DEVELOPMENT</a:t>
            </a:r>
          </a:p>
        </p:txBody>
      </p:sp>
      <p:sp>
        <p:nvSpPr>
          <p:cNvPr id="10" name="TextBox 10"/>
          <p:cNvSpPr txBox="1"/>
          <p:nvPr/>
        </p:nvSpPr>
        <p:spPr>
          <a:xfrm>
            <a:off x="1028700" y="5795010"/>
            <a:ext cx="8011089" cy="1895475"/>
          </a:xfrm>
          <a:prstGeom prst="rect">
            <a:avLst/>
          </a:prstGeom>
        </p:spPr>
        <p:txBody>
          <a:bodyPr lIns="0" tIns="0" rIns="0" bIns="0" rtlCol="0" anchor="t">
            <a:spAutoFit/>
          </a:bodyPr>
          <a:lstStyle/>
          <a:p>
            <a:pPr algn="l">
              <a:lnSpc>
                <a:spcPts val="3000"/>
              </a:lnSpc>
            </a:pPr>
            <a:r>
              <a:rPr lang="en-US" sz="2000">
                <a:solidFill>
                  <a:srgbClr val="F9F0DC"/>
                </a:solidFill>
                <a:latin typeface="Be Vietnam"/>
                <a:ea typeface="Be Vietnam"/>
                <a:cs typeface="Be Vietnam"/>
                <a:sym typeface="Be Vietnam"/>
              </a:rPr>
              <a:t>2.DEVANSH GINORIA:I AM A FRESHER STUDYING COMPUTER SCIENCE ENGINEERING AT VIT CHENNAI . I HAVE KNOWLEDGE OF FRONT END DEVELOPMENT AND IS KEEN IN LEARNING ABOUT ARTIFICIAL INTELLIGENCE AND MACHINE LEARNING.I HAVE COMPLETED VARIOUS PROJECTS AND ALSO LOVES TO SOLVE DSA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0DC"/>
        </a:solidFill>
        <a:effectLst/>
      </p:bgPr>
    </p:bg>
    <p:spTree>
      <p:nvGrpSpPr>
        <p:cNvPr id="1" name=""/>
        <p:cNvGrpSpPr/>
        <p:nvPr/>
      </p:nvGrpSpPr>
      <p:grpSpPr>
        <a:xfrm>
          <a:off x="0" y="0"/>
          <a:ext cx="0" cy="0"/>
          <a:chOff x="0" y="0"/>
          <a:chExt cx="0" cy="0"/>
        </a:xfrm>
      </p:grpSpPr>
      <p:grpSp>
        <p:nvGrpSpPr>
          <p:cNvPr id="2" name="Group 2"/>
          <p:cNvGrpSpPr/>
          <p:nvPr/>
        </p:nvGrpSpPr>
        <p:grpSpPr>
          <a:xfrm>
            <a:off x="2702333" y="5379724"/>
            <a:ext cx="4004503" cy="1231086"/>
            <a:chOff x="0" y="0"/>
            <a:chExt cx="1054684" cy="324237"/>
          </a:xfrm>
        </p:grpSpPr>
        <p:sp>
          <p:nvSpPr>
            <p:cNvPr id="3" name="Freeform 3"/>
            <p:cNvSpPr/>
            <p:nvPr/>
          </p:nvSpPr>
          <p:spPr>
            <a:xfrm>
              <a:off x="0" y="0"/>
              <a:ext cx="1054684" cy="324237"/>
            </a:xfrm>
            <a:custGeom>
              <a:avLst/>
              <a:gdLst/>
              <a:ahLst/>
              <a:cxnLst/>
              <a:rect l="l" t="t" r="r" b="b"/>
              <a:pathLst>
                <a:path w="1054684" h="324237">
                  <a:moveTo>
                    <a:pt x="48333" y="0"/>
                  </a:moveTo>
                  <a:lnTo>
                    <a:pt x="1006351" y="0"/>
                  </a:lnTo>
                  <a:cubicBezTo>
                    <a:pt x="1019170" y="0"/>
                    <a:pt x="1031463" y="5092"/>
                    <a:pt x="1040528" y="14156"/>
                  </a:cubicBezTo>
                  <a:cubicBezTo>
                    <a:pt x="1049592" y="23220"/>
                    <a:pt x="1054684" y="35514"/>
                    <a:pt x="1054684" y="48333"/>
                  </a:cubicBezTo>
                  <a:lnTo>
                    <a:pt x="1054684" y="275904"/>
                  </a:lnTo>
                  <a:cubicBezTo>
                    <a:pt x="1054684" y="288723"/>
                    <a:pt x="1049592" y="301016"/>
                    <a:pt x="1040528" y="310080"/>
                  </a:cubicBezTo>
                  <a:cubicBezTo>
                    <a:pt x="1031463" y="319145"/>
                    <a:pt x="1019170" y="324237"/>
                    <a:pt x="1006351" y="324237"/>
                  </a:cubicBezTo>
                  <a:lnTo>
                    <a:pt x="48333" y="324237"/>
                  </a:lnTo>
                  <a:cubicBezTo>
                    <a:pt x="35514" y="324237"/>
                    <a:pt x="23220" y="319145"/>
                    <a:pt x="14156" y="310080"/>
                  </a:cubicBezTo>
                  <a:cubicBezTo>
                    <a:pt x="5092" y="301016"/>
                    <a:pt x="0" y="288723"/>
                    <a:pt x="0" y="275904"/>
                  </a:cubicBezTo>
                  <a:lnTo>
                    <a:pt x="0" y="48333"/>
                  </a:lnTo>
                  <a:cubicBezTo>
                    <a:pt x="0" y="35514"/>
                    <a:pt x="5092" y="23220"/>
                    <a:pt x="14156" y="14156"/>
                  </a:cubicBezTo>
                  <a:cubicBezTo>
                    <a:pt x="23220" y="5092"/>
                    <a:pt x="35514" y="0"/>
                    <a:pt x="48333" y="0"/>
                  </a:cubicBezTo>
                  <a:close/>
                </a:path>
              </a:pathLst>
            </a:custGeom>
            <a:solidFill>
              <a:srgbClr val="6B8025"/>
            </a:solidFill>
          </p:spPr>
          <p:txBody>
            <a:bodyPr/>
            <a:lstStyle/>
            <a:p>
              <a:endParaRPr lang="en-IN"/>
            </a:p>
          </p:txBody>
        </p:sp>
        <p:sp>
          <p:nvSpPr>
            <p:cNvPr id="4" name="TextBox 4"/>
            <p:cNvSpPr txBox="1"/>
            <p:nvPr/>
          </p:nvSpPr>
          <p:spPr>
            <a:xfrm>
              <a:off x="0" y="-104775"/>
              <a:ext cx="1054684" cy="429012"/>
            </a:xfrm>
            <a:prstGeom prst="rect">
              <a:avLst/>
            </a:prstGeom>
          </p:spPr>
          <p:txBody>
            <a:bodyPr lIns="50800" tIns="50800" rIns="50800" bIns="50800" rtlCol="0" anchor="ctr"/>
            <a:lstStyle/>
            <a:p>
              <a:pPr algn="ctr">
                <a:lnSpc>
                  <a:spcPts val="5249"/>
                </a:lnSpc>
              </a:pPr>
              <a:r>
                <a:rPr lang="en-US" sz="3499" b="1">
                  <a:solidFill>
                    <a:srgbClr val="F9F0DC"/>
                  </a:solidFill>
                  <a:latin typeface="Be Vietnam Bold"/>
                  <a:ea typeface="Be Vietnam Bold"/>
                  <a:cs typeface="Be Vietnam Bold"/>
                  <a:sym typeface="Be Vietnam Bold"/>
                </a:rPr>
                <a:t>LANGUAGES</a:t>
              </a:r>
            </a:p>
          </p:txBody>
        </p:sp>
      </p:grpSp>
      <p:grpSp>
        <p:nvGrpSpPr>
          <p:cNvPr id="5" name="Group 5"/>
          <p:cNvGrpSpPr/>
          <p:nvPr/>
        </p:nvGrpSpPr>
        <p:grpSpPr>
          <a:xfrm>
            <a:off x="11805876" y="5379724"/>
            <a:ext cx="4004503" cy="1231086"/>
            <a:chOff x="0" y="0"/>
            <a:chExt cx="1054684" cy="324237"/>
          </a:xfrm>
        </p:grpSpPr>
        <p:sp>
          <p:nvSpPr>
            <p:cNvPr id="6" name="Freeform 6"/>
            <p:cNvSpPr/>
            <p:nvPr/>
          </p:nvSpPr>
          <p:spPr>
            <a:xfrm>
              <a:off x="0" y="0"/>
              <a:ext cx="1054684" cy="324237"/>
            </a:xfrm>
            <a:custGeom>
              <a:avLst/>
              <a:gdLst/>
              <a:ahLst/>
              <a:cxnLst/>
              <a:rect l="l" t="t" r="r" b="b"/>
              <a:pathLst>
                <a:path w="1054684" h="324237">
                  <a:moveTo>
                    <a:pt x="48333" y="0"/>
                  </a:moveTo>
                  <a:lnTo>
                    <a:pt x="1006351" y="0"/>
                  </a:lnTo>
                  <a:cubicBezTo>
                    <a:pt x="1019170" y="0"/>
                    <a:pt x="1031463" y="5092"/>
                    <a:pt x="1040528" y="14156"/>
                  </a:cubicBezTo>
                  <a:cubicBezTo>
                    <a:pt x="1049592" y="23220"/>
                    <a:pt x="1054684" y="35514"/>
                    <a:pt x="1054684" y="48333"/>
                  </a:cubicBezTo>
                  <a:lnTo>
                    <a:pt x="1054684" y="275904"/>
                  </a:lnTo>
                  <a:cubicBezTo>
                    <a:pt x="1054684" y="288723"/>
                    <a:pt x="1049592" y="301016"/>
                    <a:pt x="1040528" y="310080"/>
                  </a:cubicBezTo>
                  <a:cubicBezTo>
                    <a:pt x="1031463" y="319145"/>
                    <a:pt x="1019170" y="324237"/>
                    <a:pt x="1006351" y="324237"/>
                  </a:cubicBezTo>
                  <a:lnTo>
                    <a:pt x="48333" y="324237"/>
                  </a:lnTo>
                  <a:cubicBezTo>
                    <a:pt x="35514" y="324237"/>
                    <a:pt x="23220" y="319145"/>
                    <a:pt x="14156" y="310080"/>
                  </a:cubicBezTo>
                  <a:cubicBezTo>
                    <a:pt x="5092" y="301016"/>
                    <a:pt x="0" y="288723"/>
                    <a:pt x="0" y="275904"/>
                  </a:cubicBezTo>
                  <a:lnTo>
                    <a:pt x="0" y="48333"/>
                  </a:lnTo>
                  <a:cubicBezTo>
                    <a:pt x="0" y="35514"/>
                    <a:pt x="5092" y="23220"/>
                    <a:pt x="14156" y="14156"/>
                  </a:cubicBezTo>
                  <a:cubicBezTo>
                    <a:pt x="23220" y="5092"/>
                    <a:pt x="35514" y="0"/>
                    <a:pt x="48333" y="0"/>
                  </a:cubicBezTo>
                  <a:close/>
                </a:path>
              </a:pathLst>
            </a:custGeom>
            <a:solidFill>
              <a:srgbClr val="B9D45A"/>
            </a:solidFill>
          </p:spPr>
          <p:txBody>
            <a:bodyPr/>
            <a:lstStyle/>
            <a:p>
              <a:endParaRPr lang="en-IN"/>
            </a:p>
          </p:txBody>
        </p:sp>
        <p:sp>
          <p:nvSpPr>
            <p:cNvPr id="7" name="TextBox 7"/>
            <p:cNvSpPr txBox="1"/>
            <p:nvPr/>
          </p:nvSpPr>
          <p:spPr>
            <a:xfrm>
              <a:off x="0" y="-104775"/>
              <a:ext cx="1054684" cy="429012"/>
            </a:xfrm>
            <a:prstGeom prst="rect">
              <a:avLst/>
            </a:prstGeom>
          </p:spPr>
          <p:txBody>
            <a:bodyPr lIns="50800" tIns="50800" rIns="50800" bIns="50800" rtlCol="0" anchor="ctr"/>
            <a:lstStyle/>
            <a:p>
              <a:pPr algn="ctr">
                <a:lnSpc>
                  <a:spcPts val="5249"/>
                </a:lnSpc>
              </a:pPr>
              <a:r>
                <a:rPr lang="en-US" sz="3499" b="1">
                  <a:solidFill>
                    <a:srgbClr val="2A2C2E"/>
                  </a:solidFill>
                  <a:latin typeface="Be Vietnam Bold"/>
                  <a:ea typeface="Be Vietnam Bold"/>
                  <a:cs typeface="Be Vietnam Bold"/>
                  <a:sym typeface="Be Vietnam Bold"/>
                </a:rPr>
                <a:t>FRAMEWORK</a:t>
              </a:r>
            </a:p>
          </p:txBody>
        </p:sp>
      </p:grpSp>
      <p:grpSp>
        <p:nvGrpSpPr>
          <p:cNvPr id="8" name="Group 8"/>
          <p:cNvGrpSpPr/>
          <p:nvPr/>
        </p:nvGrpSpPr>
        <p:grpSpPr>
          <a:xfrm>
            <a:off x="-214313" y="-152821"/>
            <a:ext cx="18716626" cy="3305078"/>
            <a:chOff x="0" y="0"/>
            <a:chExt cx="4929482" cy="870473"/>
          </a:xfrm>
        </p:grpSpPr>
        <p:sp>
          <p:nvSpPr>
            <p:cNvPr id="9" name="Freeform 9"/>
            <p:cNvSpPr/>
            <p:nvPr/>
          </p:nvSpPr>
          <p:spPr>
            <a:xfrm>
              <a:off x="0" y="0"/>
              <a:ext cx="4929482" cy="870473"/>
            </a:xfrm>
            <a:custGeom>
              <a:avLst/>
              <a:gdLst/>
              <a:ahLst/>
              <a:cxnLst/>
              <a:rect l="l" t="t" r="r" b="b"/>
              <a:pathLst>
                <a:path w="4929482" h="870473">
                  <a:moveTo>
                    <a:pt x="41364" y="0"/>
                  </a:moveTo>
                  <a:lnTo>
                    <a:pt x="4888118" y="0"/>
                  </a:lnTo>
                  <a:cubicBezTo>
                    <a:pt x="4899088" y="0"/>
                    <a:pt x="4909609" y="4358"/>
                    <a:pt x="4917367" y="12115"/>
                  </a:cubicBezTo>
                  <a:cubicBezTo>
                    <a:pt x="4925124" y="19872"/>
                    <a:pt x="4929482" y="30393"/>
                    <a:pt x="4929482" y="41364"/>
                  </a:cubicBezTo>
                  <a:lnTo>
                    <a:pt x="4929482" y="829109"/>
                  </a:lnTo>
                  <a:cubicBezTo>
                    <a:pt x="4929482" y="840080"/>
                    <a:pt x="4925124" y="850601"/>
                    <a:pt x="4917367" y="858358"/>
                  </a:cubicBezTo>
                  <a:cubicBezTo>
                    <a:pt x="4909609" y="866115"/>
                    <a:pt x="4899088" y="870473"/>
                    <a:pt x="4888118" y="870473"/>
                  </a:cubicBezTo>
                  <a:lnTo>
                    <a:pt x="41364" y="870473"/>
                  </a:lnTo>
                  <a:cubicBezTo>
                    <a:pt x="30393" y="870473"/>
                    <a:pt x="19872" y="866115"/>
                    <a:pt x="12115" y="858358"/>
                  </a:cubicBezTo>
                  <a:cubicBezTo>
                    <a:pt x="4358" y="850601"/>
                    <a:pt x="0" y="840080"/>
                    <a:pt x="0" y="829109"/>
                  </a:cubicBezTo>
                  <a:lnTo>
                    <a:pt x="0" y="41364"/>
                  </a:lnTo>
                  <a:cubicBezTo>
                    <a:pt x="0" y="30393"/>
                    <a:pt x="4358" y="19872"/>
                    <a:pt x="12115" y="12115"/>
                  </a:cubicBezTo>
                  <a:cubicBezTo>
                    <a:pt x="19872" y="4358"/>
                    <a:pt x="30393" y="0"/>
                    <a:pt x="41364" y="0"/>
                  </a:cubicBezTo>
                  <a:close/>
                </a:path>
              </a:pathLst>
            </a:custGeom>
            <a:solidFill>
              <a:srgbClr val="B9D45A"/>
            </a:solidFill>
          </p:spPr>
          <p:txBody>
            <a:bodyPr/>
            <a:lstStyle/>
            <a:p>
              <a:endParaRPr lang="en-IN"/>
            </a:p>
          </p:txBody>
        </p:sp>
        <p:sp>
          <p:nvSpPr>
            <p:cNvPr id="10" name="TextBox 10"/>
            <p:cNvSpPr txBox="1"/>
            <p:nvPr/>
          </p:nvSpPr>
          <p:spPr>
            <a:xfrm>
              <a:off x="0" y="-76200"/>
              <a:ext cx="4929482" cy="946673"/>
            </a:xfrm>
            <a:prstGeom prst="rect">
              <a:avLst/>
            </a:prstGeom>
          </p:spPr>
          <p:txBody>
            <a:bodyPr lIns="50800" tIns="50800" rIns="50800" bIns="50800" rtlCol="0" anchor="ctr"/>
            <a:lstStyle/>
            <a:p>
              <a:pPr algn="ctr">
                <a:lnSpc>
                  <a:spcPts val="3600"/>
                </a:lnSpc>
              </a:pPr>
              <a:endParaRPr/>
            </a:p>
          </p:txBody>
        </p:sp>
      </p:grpSp>
      <p:grpSp>
        <p:nvGrpSpPr>
          <p:cNvPr id="11" name="Group 11"/>
          <p:cNvGrpSpPr/>
          <p:nvPr/>
        </p:nvGrpSpPr>
        <p:grpSpPr>
          <a:xfrm>
            <a:off x="0" y="-962750"/>
            <a:ext cx="18288000" cy="3742869"/>
            <a:chOff x="0" y="0"/>
            <a:chExt cx="4816593" cy="985776"/>
          </a:xfrm>
        </p:grpSpPr>
        <p:sp>
          <p:nvSpPr>
            <p:cNvPr id="12" name="Freeform 12"/>
            <p:cNvSpPr/>
            <p:nvPr/>
          </p:nvSpPr>
          <p:spPr>
            <a:xfrm>
              <a:off x="0" y="0"/>
              <a:ext cx="4816592" cy="985776"/>
            </a:xfrm>
            <a:custGeom>
              <a:avLst/>
              <a:gdLst/>
              <a:ahLst/>
              <a:cxnLst/>
              <a:rect l="l" t="t" r="r" b="b"/>
              <a:pathLst>
                <a:path w="4816592" h="985776">
                  <a:moveTo>
                    <a:pt x="42333" y="0"/>
                  </a:moveTo>
                  <a:lnTo>
                    <a:pt x="4774259" y="0"/>
                  </a:lnTo>
                  <a:cubicBezTo>
                    <a:pt x="4785487" y="0"/>
                    <a:pt x="4796254" y="4460"/>
                    <a:pt x="4804193" y="12399"/>
                  </a:cubicBezTo>
                  <a:cubicBezTo>
                    <a:pt x="4812132" y="20338"/>
                    <a:pt x="4816592" y="31106"/>
                    <a:pt x="4816592" y="42333"/>
                  </a:cubicBezTo>
                  <a:lnTo>
                    <a:pt x="4816592" y="943443"/>
                  </a:lnTo>
                  <a:cubicBezTo>
                    <a:pt x="4816592" y="954670"/>
                    <a:pt x="4812132" y="965438"/>
                    <a:pt x="4804193" y="973377"/>
                  </a:cubicBezTo>
                  <a:cubicBezTo>
                    <a:pt x="4796254" y="981316"/>
                    <a:pt x="4785487" y="985776"/>
                    <a:pt x="4774259" y="985776"/>
                  </a:cubicBezTo>
                  <a:lnTo>
                    <a:pt x="42333" y="985776"/>
                  </a:lnTo>
                  <a:cubicBezTo>
                    <a:pt x="31106" y="985776"/>
                    <a:pt x="20338" y="981316"/>
                    <a:pt x="12399" y="973377"/>
                  </a:cubicBezTo>
                  <a:cubicBezTo>
                    <a:pt x="4460" y="965438"/>
                    <a:pt x="0" y="954670"/>
                    <a:pt x="0" y="943443"/>
                  </a:cubicBezTo>
                  <a:lnTo>
                    <a:pt x="0" y="42333"/>
                  </a:lnTo>
                  <a:cubicBezTo>
                    <a:pt x="0" y="31106"/>
                    <a:pt x="4460" y="20338"/>
                    <a:pt x="12399" y="12399"/>
                  </a:cubicBezTo>
                  <a:cubicBezTo>
                    <a:pt x="20338" y="4460"/>
                    <a:pt x="31106" y="0"/>
                    <a:pt x="42333" y="0"/>
                  </a:cubicBezTo>
                  <a:close/>
                </a:path>
              </a:pathLst>
            </a:custGeom>
            <a:solidFill>
              <a:srgbClr val="2A2C2E"/>
            </a:solidFill>
          </p:spPr>
          <p:txBody>
            <a:bodyPr/>
            <a:lstStyle/>
            <a:p>
              <a:endParaRPr lang="en-IN"/>
            </a:p>
          </p:txBody>
        </p:sp>
        <p:sp>
          <p:nvSpPr>
            <p:cNvPr id="13" name="TextBox 13"/>
            <p:cNvSpPr txBox="1"/>
            <p:nvPr/>
          </p:nvSpPr>
          <p:spPr>
            <a:xfrm>
              <a:off x="0" y="-76200"/>
              <a:ext cx="4816593" cy="1061976"/>
            </a:xfrm>
            <a:prstGeom prst="rect">
              <a:avLst/>
            </a:prstGeom>
          </p:spPr>
          <p:txBody>
            <a:bodyPr lIns="50800" tIns="50800" rIns="50800" bIns="50800" rtlCol="0" anchor="ctr"/>
            <a:lstStyle/>
            <a:p>
              <a:pPr algn="ctr">
                <a:lnSpc>
                  <a:spcPts val="3600"/>
                </a:lnSpc>
              </a:pPr>
              <a:endParaRPr/>
            </a:p>
          </p:txBody>
        </p:sp>
      </p:grpSp>
      <p:sp>
        <p:nvSpPr>
          <p:cNvPr id="14" name="Freeform 14"/>
          <p:cNvSpPr/>
          <p:nvPr/>
        </p:nvSpPr>
        <p:spPr>
          <a:xfrm>
            <a:off x="8650527" y="4995598"/>
            <a:ext cx="986946" cy="999669"/>
          </a:xfrm>
          <a:custGeom>
            <a:avLst/>
            <a:gdLst/>
            <a:ahLst/>
            <a:cxnLst/>
            <a:rect l="l" t="t" r="r" b="b"/>
            <a:pathLst>
              <a:path w="986946" h="999669">
                <a:moveTo>
                  <a:pt x="0" y="0"/>
                </a:moveTo>
                <a:lnTo>
                  <a:pt x="986946" y="0"/>
                </a:lnTo>
                <a:lnTo>
                  <a:pt x="986946" y="999669"/>
                </a:lnTo>
                <a:lnTo>
                  <a:pt x="0" y="9996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5" name="Freeform 15"/>
          <p:cNvSpPr/>
          <p:nvPr/>
        </p:nvSpPr>
        <p:spPr>
          <a:xfrm>
            <a:off x="8510037" y="6917072"/>
            <a:ext cx="1486359" cy="1486359"/>
          </a:xfrm>
          <a:custGeom>
            <a:avLst/>
            <a:gdLst/>
            <a:ahLst/>
            <a:cxnLst/>
            <a:rect l="l" t="t" r="r" b="b"/>
            <a:pathLst>
              <a:path w="1486359" h="1486359">
                <a:moveTo>
                  <a:pt x="0" y="0"/>
                </a:moveTo>
                <a:lnTo>
                  <a:pt x="1486360" y="0"/>
                </a:lnTo>
                <a:lnTo>
                  <a:pt x="1486360" y="1486359"/>
                </a:lnTo>
                <a:lnTo>
                  <a:pt x="0" y="1486359"/>
                </a:lnTo>
                <a:lnTo>
                  <a:pt x="0" y="0"/>
                </a:lnTo>
                <a:close/>
              </a:path>
            </a:pathLst>
          </a:custGeom>
          <a:blipFill>
            <a:blip r:embed="rId4"/>
            <a:stretch>
              <a:fillRect/>
            </a:stretch>
          </a:blipFill>
        </p:spPr>
        <p:txBody>
          <a:bodyPr/>
          <a:lstStyle/>
          <a:p>
            <a:endParaRPr lang="en-IN"/>
          </a:p>
        </p:txBody>
      </p:sp>
      <p:sp>
        <p:nvSpPr>
          <p:cNvPr id="16" name="Freeform 16"/>
          <p:cNvSpPr/>
          <p:nvPr/>
        </p:nvSpPr>
        <p:spPr>
          <a:xfrm>
            <a:off x="16678263" y="8249110"/>
            <a:ext cx="1227947" cy="1732453"/>
          </a:xfrm>
          <a:custGeom>
            <a:avLst/>
            <a:gdLst/>
            <a:ahLst/>
            <a:cxnLst/>
            <a:rect l="l" t="t" r="r" b="b"/>
            <a:pathLst>
              <a:path w="1227947" h="1732453">
                <a:moveTo>
                  <a:pt x="0" y="0"/>
                </a:moveTo>
                <a:lnTo>
                  <a:pt x="1227947" y="0"/>
                </a:lnTo>
                <a:lnTo>
                  <a:pt x="1227947" y="1732453"/>
                </a:lnTo>
                <a:lnTo>
                  <a:pt x="0" y="1732453"/>
                </a:lnTo>
                <a:lnTo>
                  <a:pt x="0" y="0"/>
                </a:lnTo>
                <a:close/>
              </a:path>
            </a:pathLst>
          </a:custGeom>
          <a:blipFill>
            <a:blip r:embed="rId5"/>
            <a:stretch>
              <a:fillRect/>
            </a:stretch>
          </a:blipFill>
        </p:spPr>
        <p:txBody>
          <a:bodyPr/>
          <a:lstStyle/>
          <a:p>
            <a:endParaRPr lang="en-IN"/>
          </a:p>
        </p:txBody>
      </p:sp>
      <p:sp>
        <p:nvSpPr>
          <p:cNvPr id="17" name="Freeform 17"/>
          <p:cNvSpPr/>
          <p:nvPr/>
        </p:nvSpPr>
        <p:spPr>
          <a:xfrm>
            <a:off x="534770" y="3266751"/>
            <a:ext cx="1216755" cy="1393676"/>
          </a:xfrm>
          <a:custGeom>
            <a:avLst/>
            <a:gdLst/>
            <a:ahLst/>
            <a:cxnLst/>
            <a:rect l="l" t="t" r="r" b="b"/>
            <a:pathLst>
              <a:path w="1216755" h="1393676">
                <a:moveTo>
                  <a:pt x="0" y="0"/>
                </a:moveTo>
                <a:lnTo>
                  <a:pt x="1216755" y="0"/>
                </a:lnTo>
                <a:lnTo>
                  <a:pt x="1216755" y="1393676"/>
                </a:lnTo>
                <a:lnTo>
                  <a:pt x="0" y="1393676"/>
                </a:lnTo>
                <a:lnTo>
                  <a:pt x="0" y="0"/>
                </a:lnTo>
                <a:close/>
              </a:path>
            </a:pathLst>
          </a:custGeom>
          <a:blipFill>
            <a:blip r:embed="rId6"/>
            <a:stretch>
              <a:fillRect t="-2902" b="-2902"/>
            </a:stretch>
          </a:blipFill>
        </p:spPr>
        <p:txBody>
          <a:bodyPr/>
          <a:lstStyle/>
          <a:p>
            <a:endParaRPr lang="en-IN"/>
          </a:p>
        </p:txBody>
      </p:sp>
      <p:sp>
        <p:nvSpPr>
          <p:cNvPr id="18" name="Freeform 18"/>
          <p:cNvSpPr/>
          <p:nvPr/>
        </p:nvSpPr>
        <p:spPr>
          <a:xfrm>
            <a:off x="150460" y="8392074"/>
            <a:ext cx="1676484" cy="1676484"/>
          </a:xfrm>
          <a:custGeom>
            <a:avLst/>
            <a:gdLst/>
            <a:ahLst/>
            <a:cxnLst/>
            <a:rect l="l" t="t" r="r" b="b"/>
            <a:pathLst>
              <a:path w="1676484" h="1676484">
                <a:moveTo>
                  <a:pt x="0" y="0"/>
                </a:moveTo>
                <a:lnTo>
                  <a:pt x="1676484" y="0"/>
                </a:lnTo>
                <a:lnTo>
                  <a:pt x="1676484" y="1676484"/>
                </a:lnTo>
                <a:lnTo>
                  <a:pt x="0" y="1676484"/>
                </a:lnTo>
                <a:lnTo>
                  <a:pt x="0" y="0"/>
                </a:lnTo>
                <a:close/>
              </a:path>
            </a:pathLst>
          </a:custGeom>
          <a:blipFill>
            <a:blip r:embed="rId7"/>
            <a:stretch>
              <a:fillRect/>
            </a:stretch>
          </a:blipFill>
        </p:spPr>
        <p:txBody>
          <a:bodyPr/>
          <a:lstStyle/>
          <a:p>
            <a:endParaRPr lang="en-IN"/>
          </a:p>
        </p:txBody>
      </p:sp>
      <p:sp>
        <p:nvSpPr>
          <p:cNvPr id="19" name="Freeform 19"/>
          <p:cNvSpPr/>
          <p:nvPr/>
        </p:nvSpPr>
        <p:spPr>
          <a:xfrm>
            <a:off x="16367928" y="3266751"/>
            <a:ext cx="1497871" cy="1541473"/>
          </a:xfrm>
          <a:custGeom>
            <a:avLst/>
            <a:gdLst/>
            <a:ahLst/>
            <a:cxnLst/>
            <a:rect l="l" t="t" r="r" b="b"/>
            <a:pathLst>
              <a:path w="1497871" h="1541473">
                <a:moveTo>
                  <a:pt x="0" y="0"/>
                </a:moveTo>
                <a:lnTo>
                  <a:pt x="1497871" y="0"/>
                </a:lnTo>
                <a:lnTo>
                  <a:pt x="1497871" y="1541473"/>
                </a:lnTo>
                <a:lnTo>
                  <a:pt x="0" y="1541473"/>
                </a:lnTo>
                <a:lnTo>
                  <a:pt x="0" y="0"/>
                </a:lnTo>
                <a:close/>
              </a:path>
            </a:pathLst>
          </a:custGeom>
          <a:blipFill>
            <a:blip r:embed="rId8"/>
            <a:stretch>
              <a:fillRect/>
            </a:stretch>
          </a:blipFill>
        </p:spPr>
        <p:txBody>
          <a:bodyPr/>
          <a:lstStyle/>
          <a:p>
            <a:endParaRPr lang="en-IN"/>
          </a:p>
        </p:txBody>
      </p:sp>
      <p:sp>
        <p:nvSpPr>
          <p:cNvPr id="20" name="TextBox 20"/>
          <p:cNvSpPr txBox="1"/>
          <p:nvPr/>
        </p:nvSpPr>
        <p:spPr>
          <a:xfrm>
            <a:off x="3336950" y="866306"/>
            <a:ext cx="11832535" cy="1276350"/>
          </a:xfrm>
          <a:prstGeom prst="rect">
            <a:avLst/>
          </a:prstGeom>
        </p:spPr>
        <p:txBody>
          <a:bodyPr lIns="0" tIns="0" rIns="0" bIns="0" rtlCol="0" anchor="t">
            <a:spAutoFit/>
          </a:bodyPr>
          <a:lstStyle/>
          <a:p>
            <a:pPr algn="ctr">
              <a:lnSpc>
                <a:spcPts val="10199"/>
              </a:lnSpc>
            </a:pPr>
            <a:r>
              <a:rPr lang="en-US" sz="8499">
                <a:solidFill>
                  <a:srgbClr val="F9F0DC"/>
                </a:solidFill>
                <a:latin typeface="Heebo Bold"/>
                <a:ea typeface="Heebo Bold"/>
                <a:cs typeface="Heebo Bold"/>
                <a:sym typeface="Heebo Bold"/>
              </a:rPr>
              <a:t>TECH STACK</a:t>
            </a:r>
          </a:p>
        </p:txBody>
      </p:sp>
      <p:sp>
        <p:nvSpPr>
          <p:cNvPr id="21" name="TextBox 21"/>
          <p:cNvSpPr txBox="1"/>
          <p:nvPr/>
        </p:nvSpPr>
        <p:spPr>
          <a:xfrm>
            <a:off x="2858481" y="6840872"/>
            <a:ext cx="3551614" cy="2270122"/>
          </a:xfrm>
          <a:prstGeom prst="rect">
            <a:avLst/>
          </a:prstGeom>
        </p:spPr>
        <p:txBody>
          <a:bodyPr lIns="0" tIns="0" rIns="0" bIns="0" rtlCol="0" anchor="t">
            <a:spAutoFit/>
          </a:bodyPr>
          <a:lstStyle/>
          <a:p>
            <a:pPr marL="521774" lvl="1" indent="-260887" algn="ctr">
              <a:lnSpc>
                <a:spcPts val="3625"/>
              </a:lnSpc>
              <a:buFont typeface="Arial"/>
              <a:buChar char="•"/>
            </a:pPr>
            <a:r>
              <a:rPr lang="en-US" sz="2416" b="1">
                <a:solidFill>
                  <a:srgbClr val="2A2C2E"/>
                </a:solidFill>
                <a:latin typeface="Be Vietnam Bold"/>
                <a:ea typeface="Be Vietnam Bold"/>
                <a:cs typeface="Be Vietnam Bold"/>
                <a:sym typeface="Be Vietnam Bold"/>
              </a:rPr>
              <a:t>PYTHON</a:t>
            </a:r>
          </a:p>
          <a:p>
            <a:pPr marL="521774" lvl="1" indent="-260887" algn="ctr">
              <a:lnSpc>
                <a:spcPts val="3625"/>
              </a:lnSpc>
              <a:buFont typeface="Arial"/>
              <a:buChar char="•"/>
            </a:pPr>
            <a:r>
              <a:rPr lang="en-US" sz="2416" b="1">
                <a:solidFill>
                  <a:srgbClr val="2A2C2E"/>
                </a:solidFill>
                <a:latin typeface="Be Vietnam Bold"/>
                <a:ea typeface="Be Vietnam Bold"/>
                <a:cs typeface="Be Vietnam Bold"/>
                <a:sym typeface="Be Vietnam Bold"/>
              </a:rPr>
              <a:t>JAVASCRIPT</a:t>
            </a:r>
          </a:p>
          <a:p>
            <a:pPr marL="521774" lvl="1" indent="-260887" algn="ctr">
              <a:lnSpc>
                <a:spcPts val="3625"/>
              </a:lnSpc>
              <a:buFont typeface="Arial"/>
              <a:buChar char="•"/>
            </a:pPr>
            <a:r>
              <a:rPr lang="en-US" sz="2416" b="1">
                <a:solidFill>
                  <a:srgbClr val="2A2C2E"/>
                </a:solidFill>
                <a:latin typeface="Be Vietnam Bold"/>
                <a:ea typeface="Be Vietnam Bold"/>
                <a:cs typeface="Be Vietnam Bold"/>
                <a:sym typeface="Be Vietnam Bold"/>
              </a:rPr>
              <a:t>HTML</a:t>
            </a:r>
          </a:p>
          <a:p>
            <a:pPr marL="521774" lvl="1" indent="-260887" algn="ctr">
              <a:lnSpc>
                <a:spcPts val="3625"/>
              </a:lnSpc>
              <a:buFont typeface="Arial"/>
              <a:buChar char="•"/>
            </a:pPr>
            <a:r>
              <a:rPr lang="en-US" sz="2416" b="1">
                <a:solidFill>
                  <a:srgbClr val="2A2C2E"/>
                </a:solidFill>
                <a:latin typeface="Be Vietnam Bold"/>
                <a:ea typeface="Be Vietnam Bold"/>
                <a:cs typeface="Be Vietnam Bold"/>
                <a:sym typeface="Be Vietnam Bold"/>
              </a:rPr>
              <a:t>CSS</a:t>
            </a:r>
          </a:p>
          <a:p>
            <a:pPr algn="ctr">
              <a:lnSpc>
                <a:spcPts val="3625"/>
              </a:lnSpc>
            </a:pPr>
            <a:endParaRPr lang="en-US" sz="2416" b="1">
              <a:solidFill>
                <a:srgbClr val="2A2C2E"/>
              </a:solidFill>
              <a:latin typeface="Be Vietnam Bold"/>
              <a:ea typeface="Be Vietnam Bold"/>
              <a:cs typeface="Be Vietnam Bold"/>
              <a:sym typeface="Be Vietnam Bold"/>
            </a:endParaRPr>
          </a:p>
        </p:txBody>
      </p:sp>
      <p:sp>
        <p:nvSpPr>
          <p:cNvPr id="22" name="TextBox 22"/>
          <p:cNvSpPr txBox="1"/>
          <p:nvPr/>
        </p:nvSpPr>
        <p:spPr>
          <a:xfrm>
            <a:off x="11881601" y="7115635"/>
            <a:ext cx="3928779" cy="898398"/>
          </a:xfrm>
          <a:prstGeom prst="rect">
            <a:avLst/>
          </a:prstGeom>
        </p:spPr>
        <p:txBody>
          <a:bodyPr lIns="0" tIns="0" rIns="0" bIns="0" rtlCol="0" anchor="t">
            <a:spAutoFit/>
          </a:bodyPr>
          <a:lstStyle/>
          <a:p>
            <a:pPr marL="522479" lvl="1" indent="-261239" algn="ctr">
              <a:lnSpc>
                <a:spcPts val="3630"/>
              </a:lnSpc>
              <a:buFont typeface="Arial"/>
              <a:buChar char="•"/>
            </a:pPr>
            <a:r>
              <a:rPr lang="en-US" sz="2420" b="1">
                <a:solidFill>
                  <a:srgbClr val="2A2C2E"/>
                </a:solidFill>
                <a:latin typeface="Be Vietnam Bold"/>
                <a:ea typeface="Be Vietnam Bold"/>
                <a:cs typeface="Be Vietnam Bold"/>
                <a:sym typeface="Be Vietnam Bold"/>
              </a:rPr>
              <a:t>FLASK</a:t>
            </a:r>
          </a:p>
          <a:p>
            <a:pPr marL="522479" lvl="1" indent="-261239" algn="ctr">
              <a:lnSpc>
                <a:spcPts val="3630"/>
              </a:lnSpc>
              <a:buFont typeface="Arial"/>
              <a:buChar char="•"/>
            </a:pPr>
            <a:r>
              <a:rPr lang="en-US" sz="2420" b="1">
                <a:solidFill>
                  <a:srgbClr val="2A2C2E"/>
                </a:solidFill>
                <a:latin typeface="Be Vietnam Bold"/>
                <a:ea typeface="Be Vietnam Bold"/>
                <a:cs typeface="Be Vietnam Bold"/>
                <a:sym typeface="Be Vietnam Bold"/>
              </a:rPr>
              <a:t>DJANGO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9F0D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104518" cy="10287000"/>
            <a:chOff x="0" y="0"/>
            <a:chExt cx="2397898" cy="2709333"/>
          </a:xfrm>
        </p:grpSpPr>
        <p:sp>
          <p:nvSpPr>
            <p:cNvPr id="3" name="Freeform 3"/>
            <p:cNvSpPr/>
            <p:nvPr/>
          </p:nvSpPr>
          <p:spPr>
            <a:xfrm>
              <a:off x="0" y="0"/>
              <a:ext cx="2397898" cy="2709333"/>
            </a:xfrm>
            <a:custGeom>
              <a:avLst/>
              <a:gdLst/>
              <a:ahLst/>
              <a:cxnLst/>
              <a:rect l="l" t="t" r="r" b="b"/>
              <a:pathLst>
                <a:path w="2397898" h="2709333">
                  <a:moveTo>
                    <a:pt x="0" y="0"/>
                  </a:moveTo>
                  <a:lnTo>
                    <a:pt x="2397898" y="0"/>
                  </a:lnTo>
                  <a:lnTo>
                    <a:pt x="2397898" y="2709333"/>
                  </a:lnTo>
                  <a:lnTo>
                    <a:pt x="0" y="2709333"/>
                  </a:lnTo>
                  <a:close/>
                </a:path>
              </a:pathLst>
            </a:custGeom>
            <a:solidFill>
              <a:srgbClr val="DDF195"/>
            </a:solidFill>
          </p:spPr>
          <p:txBody>
            <a:bodyPr/>
            <a:lstStyle/>
            <a:p>
              <a:endParaRPr lang="en-IN"/>
            </a:p>
          </p:txBody>
        </p:sp>
        <p:sp>
          <p:nvSpPr>
            <p:cNvPr id="4" name="TextBox 4"/>
            <p:cNvSpPr txBox="1"/>
            <p:nvPr/>
          </p:nvSpPr>
          <p:spPr>
            <a:xfrm>
              <a:off x="0" y="-76200"/>
              <a:ext cx="2397898" cy="2785533"/>
            </a:xfrm>
            <a:prstGeom prst="rect">
              <a:avLst/>
            </a:prstGeom>
          </p:spPr>
          <p:txBody>
            <a:bodyPr lIns="50800" tIns="50800" rIns="50800" bIns="50800" rtlCol="0" anchor="ctr"/>
            <a:lstStyle/>
            <a:p>
              <a:pPr algn="ctr">
                <a:lnSpc>
                  <a:spcPts val="3600"/>
                </a:lnSpc>
              </a:pPr>
              <a:endParaRPr/>
            </a:p>
          </p:txBody>
        </p:sp>
      </p:grpSp>
      <p:sp>
        <p:nvSpPr>
          <p:cNvPr id="5" name="Freeform 5"/>
          <p:cNvSpPr/>
          <p:nvPr/>
        </p:nvSpPr>
        <p:spPr>
          <a:xfrm>
            <a:off x="1028700" y="3078329"/>
            <a:ext cx="16033915" cy="4730005"/>
          </a:xfrm>
          <a:custGeom>
            <a:avLst/>
            <a:gdLst/>
            <a:ahLst/>
            <a:cxnLst/>
            <a:rect l="l" t="t" r="r" b="b"/>
            <a:pathLst>
              <a:path w="16033915" h="4730005">
                <a:moveTo>
                  <a:pt x="0" y="0"/>
                </a:moveTo>
                <a:lnTo>
                  <a:pt x="16033915" y="0"/>
                </a:lnTo>
                <a:lnTo>
                  <a:pt x="16033915" y="4730005"/>
                </a:lnTo>
                <a:lnTo>
                  <a:pt x="0" y="4730005"/>
                </a:lnTo>
                <a:lnTo>
                  <a:pt x="0" y="0"/>
                </a:lnTo>
                <a:close/>
              </a:path>
            </a:pathLst>
          </a:custGeom>
          <a:blipFill>
            <a:blip r:embed="rId2"/>
            <a:stretch>
              <a:fillRect/>
            </a:stretch>
          </a:blipFill>
        </p:spPr>
        <p:txBody>
          <a:bodyPr/>
          <a:lstStyle/>
          <a:p>
            <a:endParaRPr lang="en-IN"/>
          </a:p>
        </p:txBody>
      </p:sp>
      <p:sp>
        <p:nvSpPr>
          <p:cNvPr id="6" name="TextBox 6"/>
          <p:cNvSpPr txBox="1"/>
          <p:nvPr/>
        </p:nvSpPr>
        <p:spPr>
          <a:xfrm>
            <a:off x="3998374" y="553709"/>
            <a:ext cx="10212288" cy="1312549"/>
          </a:xfrm>
          <a:prstGeom prst="rect">
            <a:avLst/>
          </a:prstGeom>
        </p:spPr>
        <p:txBody>
          <a:bodyPr lIns="0" tIns="0" rIns="0" bIns="0" rtlCol="0" anchor="t">
            <a:spAutoFit/>
          </a:bodyPr>
          <a:lstStyle/>
          <a:p>
            <a:pPr algn="ctr">
              <a:lnSpc>
                <a:spcPts val="10949"/>
              </a:lnSpc>
              <a:spcBef>
                <a:spcPct val="0"/>
              </a:spcBef>
            </a:pPr>
            <a:r>
              <a:rPr lang="en-US" sz="7299" b="1">
                <a:solidFill>
                  <a:srgbClr val="7A889F"/>
                </a:solidFill>
                <a:latin typeface="Be Vietnam Bold"/>
                <a:ea typeface="Be Vietnam Bold"/>
                <a:cs typeface="Be Vietnam Bold"/>
                <a:sym typeface="Be Vietnam Bold"/>
              </a:rPr>
              <a:t>ARCHITECTURE DESIGN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166" y="-368710"/>
            <a:ext cx="8351782" cy="18413273"/>
            <a:chOff x="0" y="0"/>
            <a:chExt cx="2199646" cy="4849586"/>
          </a:xfrm>
        </p:grpSpPr>
        <p:sp>
          <p:nvSpPr>
            <p:cNvPr id="3" name="Freeform 3"/>
            <p:cNvSpPr/>
            <p:nvPr/>
          </p:nvSpPr>
          <p:spPr>
            <a:xfrm>
              <a:off x="0" y="0"/>
              <a:ext cx="2199646" cy="4849586"/>
            </a:xfrm>
            <a:custGeom>
              <a:avLst/>
              <a:gdLst/>
              <a:ahLst/>
              <a:cxnLst/>
              <a:rect l="l" t="t" r="r" b="b"/>
              <a:pathLst>
                <a:path w="2199646" h="4849586">
                  <a:moveTo>
                    <a:pt x="0" y="0"/>
                  </a:moveTo>
                  <a:lnTo>
                    <a:pt x="2199646" y="0"/>
                  </a:lnTo>
                  <a:lnTo>
                    <a:pt x="2199646" y="4849586"/>
                  </a:lnTo>
                  <a:lnTo>
                    <a:pt x="0" y="4849586"/>
                  </a:lnTo>
                  <a:close/>
                </a:path>
              </a:pathLst>
            </a:custGeom>
            <a:solidFill>
              <a:srgbClr val="DDF195"/>
            </a:solidFill>
          </p:spPr>
          <p:txBody>
            <a:bodyPr/>
            <a:lstStyle/>
            <a:p>
              <a:endParaRPr lang="en-IN"/>
            </a:p>
          </p:txBody>
        </p:sp>
        <p:sp>
          <p:nvSpPr>
            <p:cNvPr id="4" name="TextBox 4"/>
            <p:cNvSpPr txBox="1"/>
            <p:nvPr/>
          </p:nvSpPr>
          <p:spPr>
            <a:xfrm>
              <a:off x="0" y="-76200"/>
              <a:ext cx="2199646" cy="4925786"/>
            </a:xfrm>
            <a:prstGeom prst="rect">
              <a:avLst/>
            </a:prstGeom>
          </p:spPr>
          <p:txBody>
            <a:bodyPr lIns="50800" tIns="50800" rIns="50800" bIns="50800" rtlCol="0" anchor="ctr"/>
            <a:lstStyle/>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a:p>
              <a:pPr algn="ctr">
                <a:lnSpc>
                  <a:spcPts val="3600"/>
                </a:lnSpc>
              </a:pPr>
              <a:endParaRPr/>
            </a:p>
          </p:txBody>
        </p:sp>
      </p:grpSp>
      <p:grpSp>
        <p:nvGrpSpPr>
          <p:cNvPr id="5" name="Group 5"/>
          <p:cNvGrpSpPr/>
          <p:nvPr/>
        </p:nvGrpSpPr>
        <p:grpSpPr>
          <a:xfrm>
            <a:off x="5583387" y="2343514"/>
            <a:ext cx="5317496" cy="1446322"/>
            <a:chOff x="0" y="0"/>
            <a:chExt cx="1494156" cy="406400"/>
          </a:xfrm>
        </p:grpSpPr>
        <p:sp>
          <p:nvSpPr>
            <p:cNvPr id="6" name="Freeform 6"/>
            <p:cNvSpPr/>
            <p:nvPr/>
          </p:nvSpPr>
          <p:spPr>
            <a:xfrm>
              <a:off x="0" y="0"/>
              <a:ext cx="1494156" cy="406400"/>
            </a:xfrm>
            <a:custGeom>
              <a:avLst/>
              <a:gdLst/>
              <a:ahLst/>
              <a:cxnLst/>
              <a:rect l="l" t="t" r="r" b="b"/>
              <a:pathLst>
                <a:path w="1494156" h="406400">
                  <a:moveTo>
                    <a:pt x="1290956" y="0"/>
                  </a:moveTo>
                  <a:cubicBezTo>
                    <a:pt x="1403180" y="0"/>
                    <a:pt x="1494156" y="90976"/>
                    <a:pt x="1494156" y="203200"/>
                  </a:cubicBezTo>
                  <a:cubicBezTo>
                    <a:pt x="1494156" y="315424"/>
                    <a:pt x="1403180" y="406400"/>
                    <a:pt x="1290956" y="406400"/>
                  </a:cubicBezTo>
                  <a:lnTo>
                    <a:pt x="203200" y="406400"/>
                  </a:lnTo>
                  <a:cubicBezTo>
                    <a:pt x="90976" y="406400"/>
                    <a:pt x="0" y="315424"/>
                    <a:pt x="0" y="203200"/>
                  </a:cubicBezTo>
                  <a:cubicBezTo>
                    <a:pt x="0" y="90976"/>
                    <a:pt x="90976" y="0"/>
                    <a:pt x="203200" y="0"/>
                  </a:cubicBezTo>
                  <a:close/>
                </a:path>
              </a:pathLst>
            </a:custGeom>
            <a:solidFill>
              <a:srgbClr val="0097B2"/>
            </a:solidFill>
          </p:spPr>
          <p:txBody>
            <a:bodyPr/>
            <a:lstStyle/>
            <a:p>
              <a:endParaRPr lang="en-IN"/>
            </a:p>
          </p:txBody>
        </p:sp>
        <p:sp>
          <p:nvSpPr>
            <p:cNvPr id="7" name="TextBox 7"/>
            <p:cNvSpPr txBox="1"/>
            <p:nvPr/>
          </p:nvSpPr>
          <p:spPr>
            <a:xfrm>
              <a:off x="0" y="-76200"/>
              <a:ext cx="1494156" cy="482600"/>
            </a:xfrm>
            <a:prstGeom prst="rect">
              <a:avLst/>
            </a:prstGeom>
          </p:spPr>
          <p:txBody>
            <a:bodyPr lIns="50800" tIns="50800" rIns="50800" bIns="50800" rtlCol="0" anchor="ctr"/>
            <a:lstStyle/>
            <a:p>
              <a:pPr algn="ctr">
                <a:lnSpc>
                  <a:spcPts val="4199"/>
                </a:lnSpc>
              </a:pPr>
              <a:r>
                <a:rPr lang="en-US" sz="2799" b="1">
                  <a:solidFill>
                    <a:srgbClr val="13110E"/>
                  </a:solidFill>
                  <a:latin typeface="Be Vietnam Bold"/>
                  <a:ea typeface="Be Vietnam Bold"/>
                  <a:cs typeface="Be Vietnam Bold"/>
                  <a:sym typeface="Be Vietnam Bold"/>
                </a:rPr>
                <a:t>Random Skill Generator</a:t>
              </a:r>
            </a:p>
          </p:txBody>
        </p:sp>
      </p:grpSp>
      <p:grpSp>
        <p:nvGrpSpPr>
          <p:cNvPr id="8" name="Group 8"/>
          <p:cNvGrpSpPr/>
          <p:nvPr/>
        </p:nvGrpSpPr>
        <p:grpSpPr>
          <a:xfrm>
            <a:off x="7229207" y="4161415"/>
            <a:ext cx="2381481" cy="2087502"/>
            <a:chOff x="0" y="0"/>
            <a:chExt cx="812800" cy="712465"/>
          </a:xfrm>
        </p:grpSpPr>
        <p:sp>
          <p:nvSpPr>
            <p:cNvPr id="9" name="Freeform 9"/>
            <p:cNvSpPr/>
            <p:nvPr/>
          </p:nvSpPr>
          <p:spPr>
            <a:xfrm>
              <a:off x="0" y="0"/>
              <a:ext cx="812800" cy="712465"/>
            </a:xfrm>
            <a:custGeom>
              <a:avLst/>
              <a:gdLst/>
              <a:ahLst/>
              <a:cxnLst/>
              <a:rect l="l" t="t" r="r" b="b"/>
              <a:pathLst>
                <a:path w="812800" h="712465">
                  <a:moveTo>
                    <a:pt x="406400" y="0"/>
                  </a:moveTo>
                  <a:lnTo>
                    <a:pt x="812800" y="356232"/>
                  </a:lnTo>
                  <a:lnTo>
                    <a:pt x="406400" y="712465"/>
                  </a:lnTo>
                  <a:lnTo>
                    <a:pt x="0" y="356232"/>
                  </a:lnTo>
                  <a:lnTo>
                    <a:pt x="406400" y="0"/>
                  </a:lnTo>
                  <a:close/>
                </a:path>
              </a:pathLst>
            </a:custGeom>
            <a:solidFill>
              <a:srgbClr val="E99744"/>
            </a:solidFill>
          </p:spPr>
          <p:txBody>
            <a:bodyPr/>
            <a:lstStyle/>
            <a:p>
              <a:endParaRPr lang="en-IN"/>
            </a:p>
          </p:txBody>
        </p:sp>
        <p:sp>
          <p:nvSpPr>
            <p:cNvPr id="10" name="TextBox 10"/>
            <p:cNvSpPr txBox="1"/>
            <p:nvPr/>
          </p:nvSpPr>
          <p:spPr>
            <a:xfrm>
              <a:off x="139700" y="46255"/>
              <a:ext cx="533400" cy="543755"/>
            </a:xfrm>
            <a:prstGeom prst="rect">
              <a:avLst/>
            </a:prstGeom>
          </p:spPr>
          <p:txBody>
            <a:bodyPr lIns="50800" tIns="50800" rIns="50800" bIns="50800" rtlCol="0" anchor="ctr"/>
            <a:lstStyle/>
            <a:p>
              <a:pPr algn="ctr">
                <a:lnSpc>
                  <a:spcPts val="3600"/>
                </a:lnSpc>
              </a:pPr>
              <a:r>
                <a:rPr lang="en-US" sz="2400" b="1">
                  <a:solidFill>
                    <a:srgbClr val="000000"/>
                  </a:solidFill>
                  <a:latin typeface="Be Vietnam Bold"/>
                  <a:ea typeface="Be Vietnam Bold"/>
                  <a:cs typeface="Be Vietnam Bold"/>
                  <a:sym typeface="Be Vietnam Bold"/>
                </a:rPr>
                <a:t>CHOOSE SKILL?</a:t>
              </a:r>
            </a:p>
          </p:txBody>
        </p:sp>
      </p:grpSp>
      <p:grpSp>
        <p:nvGrpSpPr>
          <p:cNvPr id="11" name="Group 11"/>
          <p:cNvGrpSpPr/>
          <p:nvPr/>
        </p:nvGrpSpPr>
        <p:grpSpPr>
          <a:xfrm>
            <a:off x="6200744" y="6620391"/>
            <a:ext cx="4218145" cy="881251"/>
            <a:chOff x="0" y="0"/>
            <a:chExt cx="1110952" cy="232099"/>
          </a:xfrm>
        </p:grpSpPr>
        <p:sp>
          <p:nvSpPr>
            <p:cNvPr id="12" name="Freeform 12"/>
            <p:cNvSpPr/>
            <p:nvPr/>
          </p:nvSpPr>
          <p:spPr>
            <a:xfrm>
              <a:off x="0" y="0"/>
              <a:ext cx="1110952" cy="232099"/>
            </a:xfrm>
            <a:custGeom>
              <a:avLst/>
              <a:gdLst/>
              <a:ahLst/>
              <a:cxnLst/>
              <a:rect l="l" t="t" r="r" b="b"/>
              <a:pathLst>
                <a:path w="1110952" h="232099">
                  <a:moveTo>
                    <a:pt x="0" y="0"/>
                  </a:moveTo>
                  <a:lnTo>
                    <a:pt x="1110952" y="0"/>
                  </a:lnTo>
                  <a:lnTo>
                    <a:pt x="1110952" y="232099"/>
                  </a:lnTo>
                  <a:lnTo>
                    <a:pt x="0" y="232099"/>
                  </a:lnTo>
                  <a:close/>
                </a:path>
              </a:pathLst>
            </a:custGeom>
            <a:solidFill>
              <a:srgbClr val="7ED957"/>
            </a:solidFill>
          </p:spPr>
          <p:txBody>
            <a:bodyPr/>
            <a:lstStyle/>
            <a:p>
              <a:endParaRPr lang="en-IN"/>
            </a:p>
          </p:txBody>
        </p:sp>
        <p:sp>
          <p:nvSpPr>
            <p:cNvPr id="13" name="TextBox 13"/>
            <p:cNvSpPr txBox="1"/>
            <p:nvPr/>
          </p:nvSpPr>
          <p:spPr>
            <a:xfrm>
              <a:off x="0" y="-76200"/>
              <a:ext cx="1110952" cy="308299"/>
            </a:xfrm>
            <a:prstGeom prst="rect">
              <a:avLst/>
            </a:prstGeom>
          </p:spPr>
          <p:txBody>
            <a:bodyPr lIns="50800" tIns="50800" rIns="50800" bIns="50800" rtlCol="0" anchor="ctr"/>
            <a:lstStyle/>
            <a:p>
              <a:pPr algn="ctr">
                <a:lnSpc>
                  <a:spcPts val="3600"/>
                </a:lnSpc>
              </a:pPr>
              <a:r>
                <a:rPr lang="en-US" sz="2400" b="1">
                  <a:solidFill>
                    <a:srgbClr val="000000"/>
                  </a:solidFill>
                  <a:latin typeface="Be Vietnam Bold"/>
                  <a:ea typeface="Be Vietnam Bold"/>
                  <a:cs typeface="Be Vietnam Bold"/>
                  <a:sym typeface="Be Vietnam Bold"/>
                </a:rPr>
                <a:t>SKILL</a:t>
              </a:r>
            </a:p>
          </p:txBody>
        </p:sp>
      </p:grpSp>
      <p:grpSp>
        <p:nvGrpSpPr>
          <p:cNvPr id="14" name="Group 14"/>
          <p:cNvGrpSpPr/>
          <p:nvPr/>
        </p:nvGrpSpPr>
        <p:grpSpPr>
          <a:xfrm>
            <a:off x="6133062" y="7873117"/>
            <a:ext cx="4218145" cy="699405"/>
            <a:chOff x="0" y="0"/>
            <a:chExt cx="1110952" cy="184205"/>
          </a:xfrm>
        </p:grpSpPr>
        <p:sp>
          <p:nvSpPr>
            <p:cNvPr id="15" name="Freeform 15"/>
            <p:cNvSpPr/>
            <p:nvPr/>
          </p:nvSpPr>
          <p:spPr>
            <a:xfrm>
              <a:off x="0" y="0"/>
              <a:ext cx="1110952" cy="184205"/>
            </a:xfrm>
            <a:custGeom>
              <a:avLst/>
              <a:gdLst/>
              <a:ahLst/>
              <a:cxnLst/>
              <a:rect l="l" t="t" r="r" b="b"/>
              <a:pathLst>
                <a:path w="1110952" h="184205">
                  <a:moveTo>
                    <a:pt x="0" y="0"/>
                  </a:moveTo>
                  <a:lnTo>
                    <a:pt x="1110952" y="0"/>
                  </a:lnTo>
                  <a:lnTo>
                    <a:pt x="1110952" y="184205"/>
                  </a:lnTo>
                  <a:lnTo>
                    <a:pt x="0" y="184205"/>
                  </a:lnTo>
                  <a:close/>
                </a:path>
              </a:pathLst>
            </a:custGeom>
            <a:solidFill>
              <a:srgbClr val="E7505B"/>
            </a:solidFill>
          </p:spPr>
          <p:txBody>
            <a:bodyPr/>
            <a:lstStyle/>
            <a:p>
              <a:endParaRPr lang="en-IN"/>
            </a:p>
          </p:txBody>
        </p:sp>
        <p:sp>
          <p:nvSpPr>
            <p:cNvPr id="16" name="TextBox 16"/>
            <p:cNvSpPr txBox="1"/>
            <p:nvPr/>
          </p:nvSpPr>
          <p:spPr>
            <a:xfrm>
              <a:off x="0" y="-76200"/>
              <a:ext cx="1110952" cy="260405"/>
            </a:xfrm>
            <a:prstGeom prst="rect">
              <a:avLst/>
            </a:prstGeom>
          </p:spPr>
          <p:txBody>
            <a:bodyPr lIns="50800" tIns="50800" rIns="50800" bIns="50800" rtlCol="0" anchor="ctr"/>
            <a:lstStyle/>
            <a:p>
              <a:pPr algn="ctr">
                <a:lnSpc>
                  <a:spcPts val="3600"/>
                </a:lnSpc>
              </a:pPr>
              <a:r>
                <a:rPr lang="en-US" sz="2400" b="1">
                  <a:solidFill>
                    <a:srgbClr val="000000"/>
                  </a:solidFill>
                  <a:latin typeface="Be Vietnam Bold"/>
                  <a:ea typeface="Be Vietnam Bold"/>
                  <a:cs typeface="Be Vietnam Bold"/>
                  <a:sym typeface="Be Vietnam Bold"/>
                </a:rPr>
                <a:t>List of tools </a:t>
              </a:r>
            </a:p>
          </p:txBody>
        </p:sp>
      </p:grpSp>
      <p:grpSp>
        <p:nvGrpSpPr>
          <p:cNvPr id="17" name="Group 17"/>
          <p:cNvGrpSpPr/>
          <p:nvPr/>
        </p:nvGrpSpPr>
        <p:grpSpPr>
          <a:xfrm>
            <a:off x="6942921" y="8943997"/>
            <a:ext cx="2733791" cy="896528"/>
            <a:chOff x="0" y="0"/>
            <a:chExt cx="812800" cy="266552"/>
          </a:xfrm>
        </p:grpSpPr>
        <p:sp>
          <p:nvSpPr>
            <p:cNvPr id="18" name="Freeform 18"/>
            <p:cNvSpPr/>
            <p:nvPr/>
          </p:nvSpPr>
          <p:spPr>
            <a:xfrm>
              <a:off x="0" y="0"/>
              <a:ext cx="812800" cy="266552"/>
            </a:xfrm>
            <a:custGeom>
              <a:avLst/>
              <a:gdLst/>
              <a:ahLst/>
              <a:cxnLst/>
              <a:rect l="l" t="t" r="r" b="b"/>
              <a:pathLst>
                <a:path w="812800" h="266552">
                  <a:moveTo>
                    <a:pt x="609600" y="0"/>
                  </a:moveTo>
                  <a:cubicBezTo>
                    <a:pt x="721824" y="0"/>
                    <a:pt x="812800" y="59670"/>
                    <a:pt x="812800" y="133276"/>
                  </a:cubicBezTo>
                  <a:cubicBezTo>
                    <a:pt x="812800" y="206882"/>
                    <a:pt x="721824" y="266552"/>
                    <a:pt x="609600" y="266552"/>
                  </a:cubicBezTo>
                  <a:lnTo>
                    <a:pt x="203200" y="266552"/>
                  </a:lnTo>
                  <a:cubicBezTo>
                    <a:pt x="90976" y="266552"/>
                    <a:pt x="0" y="206882"/>
                    <a:pt x="0" y="133276"/>
                  </a:cubicBezTo>
                  <a:cubicBezTo>
                    <a:pt x="0" y="59670"/>
                    <a:pt x="90976" y="0"/>
                    <a:pt x="203200" y="0"/>
                  </a:cubicBezTo>
                  <a:close/>
                </a:path>
              </a:pathLst>
            </a:custGeom>
            <a:solidFill>
              <a:srgbClr val="E99744"/>
            </a:solidFill>
          </p:spPr>
          <p:txBody>
            <a:bodyPr/>
            <a:lstStyle/>
            <a:p>
              <a:endParaRPr lang="en-IN"/>
            </a:p>
          </p:txBody>
        </p:sp>
        <p:sp>
          <p:nvSpPr>
            <p:cNvPr id="19" name="TextBox 19"/>
            <p:cNvSpPr txBox="1"/>
            <p:nvPr/>
          </p:nvSpPr>
          <p:spPr>
            <a:xfrm>
              <a:off x="0" y="-76200"/>
              <a:ext cx="812800" cy="342752"/>
            </a:xfrm>
            <a:prstGeom prst="rect">
              <a:avLst/>
            </a:prstGeom>
          </p:spPr>
          <p:txBody>
            <a:bodyPr lIns="50800" tIns="50800" rIns="50800" bIns="50800" rtlCol="0" anchor="ctr"/>
            <a:lstStyle/>
            <a:p>
              <a:pPr algn="ctr">
                <a:lnSpc>
                  <a:spcPts val="3600"/>
                </a:lnSpc>
              </a:pPr>
              <a:r>
                <a:rPr lang="en-US" sz="2400" b="1">
                  <a:solidFill>
                    <a:srgbClr val="000000"/>
                  </a:solidFill>
                  <a:latin typeface="Be Vietnam Bold"/>
                  <a:ea typeface="Be Vietnam Bold"/>
                  <a:cs typeface="Be Vietnam Bold"/>
                  <a:sym typeface="Be Vietnam Bold"/>
                </a:rPr>
                <a:t>END</a:t>
              </a:r>
            </a:p>
          </p:txBody>
        </p:sp>
      </p:grpSp>
      <p:sp>
        <p:nvSpPr>
          <p:cNvPr id="20" name="AutoShape 20"/>
          <p:cNvSpPr/>
          <p:nvPr/>
        </p:nvSpPr>
        <p:spPr>
          <a:xfrm>
            <a:off x="8350804" y="3742828"/>
            <a:ext cx="88194" cy="562598"/>
          </a:xfrm>
          <a:prstGeom prst="line">
            <a:avLst/>
          </a:prstGeom>
          <a:ln w="38100" cap="flat">
            <a:solidFill>
              <a:srgbClr val="000000"/>
            </a:solidFill>
            <a:prstDash val="solid"/>
            <a:headEnd type="none" w="sm" len="sm"/>
            <a:tailEnd type="triangle" w="lg" len="med"/>
          </a:ln>
        </p:spPr>
        <p:txBody>
          <a:bodyPr/>
          <a:lstStyle/>
          <a:p>
            <a:endParaRPr lang="en-IN"/>
          </a:p>
        </p:txBody>
      </p:sp>
      <p:sp>
        <p:nvSpPr>
          <p:cNvPr id="21" name="AutoShape 21"/>
          <p:cNvSpPr/>
          <p:nvPr/>
        </p:nvSpPr>
        <p:spPr>
          <a:xfrm>
            <a:off x="8242135" y="6111580"/>
            <a:ext cx="177813" cy="660114"/>
          </a:xfrm>
          <a:prstGeom prst="line">
            <a:avLst/>
          </a:prstGeom>
          <a:ln w="38100" cap="flat">
            <a:solidFill>
              <a:srgbClr val="000000"/>
            </a:solidFill>
            <a:prstDash val="solid"/>
            <a:headEnd type="none" w="sm" len="sm"/>
            <a:tailEnd type="triangle" w="lg" len="med"/>
          </a:ln>
        </p:spPr>
        <p:txBody>
          <a:bodyPr/>
          <a:lstStyle/>
          <a:p>
            <a:endParaRPr lang="en-IN"/>
          </a:p>
        </p:txBody>
      </p:sp>
      <p:sp>
        <p:nvSpPr>
          <p:cNvPr id="22" name="AutoShape 22"/>
          <p:cNvSpPr/>
          <p:nvPr/>
        </p:nvSpPr>
        <p:spPr>
          <a:xfrm flipH="1">
            <a:off x="8419948" y="7501983"/>
            <a:ext cx="5088" cy="450935"/>
          </a:xfrm>
          <a:prstGeom prst="line">
            <a:avLst/>
          </a:prstGeom>
          <a:ln w="38100" cap="flat">
            <a:solidFill>
              <a:srgbClr val="000000"/>
            </a:solidFill>
            <a:prstDash val="solid"/>
            <a:headEnd type="none" w="sm" len="sm"/>
            <a:tailEnd type="triangle" w="lg" len="med"/>
          </a:ln>
        </p:spPr>
        <p:txBody>
          <a:bodyPr/>
          <a:lstStyle/>
          <a:p>
            <a:endParaRPr lang="en-IN"/>
          </a:p>
        </p:txBody>
      </p:sp>
      <p:sp>
        <p:nvSpPr>
          <p:cNvPr id="23" name="AutoShape 23"/>
          <p:cNvSpPr/>
          <p:nvPr/>
        </p:nvSpPr>
        <p:spPr>
          <a:xfrm flipH="1">
            <a:off x="8458047" y="8492847"/>
            <a:ext cx="5088" cy="450935"/>
          </a:xfrm>
          <a:prstGeom prst="line">
            <a:avLst/>
          </a:prstGeom>
          <a:ln w="38100" cap="flat">
            <a:solidFill>
              <a:srgbClr val="000000"/>
            </a:solidFill>
            <a:prstDash val="solid"/>
            <a:headEnd type="none" w="sm" len="sm"/>
            <a:tailEnd type="triangle" w="lg" len="med"/>
          </a:ln>
        </p:spPr>
        <p:txBody>
          <a:bodyPr/>
          <a:lstStyle/>
          <a:p>
            <a:endParaRPr lang="en-IN"/>
          </a:p>
        </p:txBody>
      </p:sp>
      <p:sp>
        <p:nvSpPr>
          <p:cNvPr id="24" name="TextBox 24"/>
          <p:cNvSpPr txBox="1"/>
          <p:nvPr/>
        </p:nvSpPr>
        <p:spPr>
          <a:xfrm>
            <a:off x="10418889" y="5285481"/>
            <a:ext cx="6835727" cy="371475"/>
          </a:xfrm>
          <a:prstGeom prst="rect">
            <a:avLst/>
          </a:prstGeom>
        </p:spPr>
        <p:txBody>
          <a:bodyPr lIns="0" tIns="0" rIns="0" bIns="0" rtlCol="0" anchor="t">
            <a:spAutoFit/>
          </a:bodyPr>
          <a:lstStyle/>
          <a:p>
            <a:pPr marL="0" lvl="0" indent="0" algn="l">
              <a:lnSpc>
                <a:spcPts val="3000"/>
              </a:lnSpc>
            </a:pPr>
            <a:r>
              <a:rPr lang="en-US" sz="2000">
                <a:solidFill>
                  <a:srgbClr val="2A2C2E"/>
                </a:solidFill>
                <a:latin typeface="Be Vietnam"/>
                <a:ea typeface="Be Vietnam"/>
                <a:cs typeface="Be Vietnam"/>
                <a:sym typeface="Be Vietnam"/>
              </a:rPr>
              <a:t>    </a:t>
            </a:r>
          </a:p>
        </p:txBody>
      </p:sp>
      <p:sp>
        <p:nvSpPr>
          <p:cNvPr id="25" name="TextBox 25"/>
          <p:cNvSpPr txBox="1"/>
          <p:nvPr/>
        </p:nvSpPr>
        <p:spPr>
          <a:xfrm>
            <a:off x="4961629" y="584651"/>
            <a:ext cx="6916638" cy="1249316"/>
          </a:xfrm>
          <a:prstGeom prst="rect">
            <a:avLst/>
          </a:prstGeom>
        </p:spPr>
        <p:txBody>
          <a:bodyPr lIns="0" tIns="0" rIns="0" bIns="0" rtlCol="0" anchor="t">
            <a:spAutoFit/>
          </a:bodyPr>
          <a:lstStyle/>
          <a:p>
            <a:pPr algn="ctr">
              <a:lnSpc>
                <a:spcPts val="10949"/>
              </a:lnSpc>
              <a:spcBef>
                <a:spcPct val="0"/>
              </a:spcBef>
            </a:pPr>
            <a:r>
              <a:rPr lang="en-US" sz="7200" b="1" dirty="0">
                <a:solidFill>
                  <a:schemeClr val="accent2">
                    <a:lumMod val="50000"/>
                  </a:schemeClr>
                </a:solidFill>
                <a:latin typeface="Be Vietnam Bold"/>
                <a:ea typeface="Be Vietnam Bold"/>
                <a:cs typeface="Be Vietnam Bold"/>
                <a:sym typeface="Be Vietnam Bold"/>
              </a:rPr>
              <a:t>PRODUCT FLOW</a:t>
            </a:r>
          </a:p>
        </p:txBody>
      </p:sp>
      <p:sp>
        <p:nvSpPr>
          <p:cNvPr id="26" name="AutoShape 26"/>
          <p:cNvSpPr/>
          <p:nvPr/>
        </p:nvSpPr>
        <p:spPr>
          <a:xfrm>
            <a:off x="3764908" y="5205166"/>
            <a:ext cx="3464300" cy="19050"/>
          </a:xfrm>
          <a:prstGeom prst="line">
            <a:avLst/>
          </a:prstGeom>
          <a:ln w="38100" cap="flat">
            <a:solidFill>
              <a:srgbClr val="000000"/>
            </a:solidFill>
            <a:prstDash val="solid"/>
            <a:headEnd type="none" w="sm" len="sm"/>
            <a:tailEnd type="none" w="sm" len="sm"/>
          </a:ln>
        </p:spPr>
        <p:txBody>
          <a:bodyPr/>
          <a:lstStyle/>
          <a:p>
            <a:endParaRPr lang="en-IN"/>
          </a:p>
        </p:txBody>
      </p:sp>
      <p:sp>
        <p:nvSpPr>
          <p:cNvPr id="27" name="AutoShape 27"/>
          <p:cNvSpPr/>
          <p:nvPr/>
        </p:nvSpPr>
        <p:spPr>
          <a:xfrm flipH="1" flipV="1">
            <a:off x="3764908" y="5143500"/>
            <a:ext cx="36407" cy="1917517"/>
          </a:xfrm>
          <a:prstGeom prst="line">
            <a:avLst/>
          </a:prstGeom>
          <a:ln w="38100" cap="flat">
            <a:solidFill>
              <a:srgbClr val="000000"/>
            </a:solidFill>
            <a:prstDash val="solid"/>
            <a:headEnd type="none" w="sm" len="sm"/>
            <a:tailEnd type="none" w="sm" len="sm"/>
          </a:ln>
        </p:spPr>
        <p:txBody>
          <a:bodyPr/>
          <a:lstStyle/>
          <a:p>
            <a:endParaRPr lang="en-IN"/>
          </a:p>
        </p:txBody>
      </p:sp>
      <p:sp>
        <p:nvSpPr>
          <p:cNvPr id="28" name="AutoShape 28"/>
          <p:cNvSpPr/>
          <p:nvPr/>
        </p:nvSpPr>
        <p:spPr>
          <a:xfrm flipV="1">
            <a:off x="3764908" y="7041967"/>
            <a:ext cx="2435837" cy="19050"/>
          </a:xfrm>
          <a:prstGeom prst="line">
            <a:avLst/>
          </a:prstGeom>
          <a:ln w="38100" cap="flat">
            <a:solidFill>
              <a:srgbClr val="000000"/>
            </a:solidFill>
            <a:prstDash val="solid"/>
            <a:headEnd type="none" w="sm" len="sm"/>
            <a:tailEnd type="none" w="sm" len="sm"/>
          </a:ln>
        </p:spPr>
        <p:txBody>
          <a:bodyPr/>
          <a:lstStyle/>
          <a:p>
            <a:endParaRPr lang="en-IN"/>
          </a:p>
        </p:txBody>
      </p:sp>
      <p:sp>
        <p:nvSpPr>
          <p:cNvPr id="29" name="TextBox 29"/>
          <p:cNvSpPr txBox="1"/>
          <p:nvPr/>
        </p:nvSpPr>
        <p:spPr>
          <a:xfrm>
            <a:off x="2885319" y="5980311"/>
            <a:ext cx="522982" cy="518160"/>
          </a:xfrm>
          <a:prstGeom prst="rect">
            <a:avLst/>
          </a:prstGeom>
        </p:spPr>
        <p:txBody>
          <a:bodyPr lIns="0" tIns="0" rIns="0" bIns="0" rtlCol="0" anchor="t">
            <a:spAutoFit/>
          </a:bodyPr>
          <a:lstStyle/>
          <a:p>
            <a:pPr algn="ctr">
              <a:lnSpc>
                <a:spcPts val="4349"/>
              </a:lnSpc>
              <a:spcBef>
                <a:spcPct val="0"/>
              </a:spcBef>
            </a:pPr>
            <a:r>
              <a:rPr lang="en-US" sz="2899" b="1">
                <a:solidFill>
                  <a:srgbClr val="000000"/>
                </a:solidFill>
                <a:latin typeface="Be Vietnam Bold"/>
                <a:ea typeface="Be Vietnam Bold"/>
                <a:cs typeface="Be Vietnam Bold"/>
                <a:sym typeface="Be Vietnam Bold"/>
              </a:rPr>
              <a:t>NO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A2C2E"/>
        </a:solidFill>
        <a:effectLst/>
      </p:bgPr>
    </p:bg>
    <p:spTree>
      <p:nvGrpSpPr>
        <p:cNvPr id="1" name=""/>
        <p:cNvGrpSpPr/>
        <p:nvPr/>
      </p:nvGrpSpPr>
      <p:grpSpPr>
        <a:xfrm>
          <a:off x="0" y="0"/>
          <a:ext cx="0" cy="0"/>
          <a:chOff x="0" y="0"/>
          <a:chExt cx="0" cy="0"/>
        </a:xfrm>
      </p:grpSpPr>
      <p:grpSp>
        <p:nvGrpSpPr>
          <p:cNvPr id="2" name="Group 2"/>
          <p:cNvGrpSpPr/>
          <p:nvPr/>
        </p:nvGrpSpPr>
        <p:grpSpPr>
          <a:xfrm>
            <a:off x="5780472" y="5995445"/>
            <a:ext cx="7014711" cy="4222178"/>
            <a:chOff x="0" y="0"/>
            <a:chExt cx="7662647" cy="4612173"/>
          </a:xfrm>
        </p:grpSpPr>
        <p:sp>
          <p:nvSpPr>
            <p:cNvPr id="3" name="Freeform 3"/>
            <p:cNvSpPr/>
            <p:nvPr/>
          </p:nvSpPr>
          <p:spPr>
            <a:xfrm>
              <a:off x="0" y="0"/>
              <a:ext cx="7662647" cy="4612173"/>
            </a:xfrm>
            <a:custGeom>
              <a:avLst/>
              <a:gdLst/>
              <a:ahLst/>
              <a:cxnLst/>
              <a:rect l="l" t="t" r="r" b="b"/>
              <a:pathLst>
                <a:path w="7662647" h="4612173">
                  <a:moveTo>
                    <a:pt x="0" y="3843478"/>
                  </a:moveTo>
                  <a:lnTo>
                    <a:pt x="0" y="768696"/>
                  </a:lnTo>
                  <a:cubicBezTo>
                    <a:pt x="0" y="344376"/>
                    <a:pt x="343287" y="0"/>
                    <a:pt x="766265" y="0"/>
                  </a:cubicBezTo>
                  <a:lnTo>
                    <a:pt x="6896382" y="0"/>
                  </a:lnTo>
                  <a:cubicBezTo>
                    <a:pt x="7319361" y="0"/>
                    <a:pt x="7662647" y="344376"/>
                    <a:pt x="7662647" y="768696"/>
                  </a:cubicBezTo>
                  <a:lnTo>
                    <a:pt x="7662647" y="3843478"/>
                  </a:lnTo>
                  <a:cubicBezTo>
                    <a:pt x="7662647" y="4267798"/>
                    <a:pt x="7319361" y="4612173"/>
                    <a:pt x="6896382" y="4612173"/>
                  </a:cubicBezTo>
                  <a:lnTo>
                    <a:pt x="766265" y="4612173"/>
                  </a:lnTo>
                  <a:cubicBezTo>
                    <a:pt x="343287" y="4612173"/>
                    <a:pt x="0" y="4267798"/>
                    <a:pt x="0" y="3843478"/>
                  </a:cubicBezTo>
                  <a:close/>
                </a:path>
              </a:pathLst>
            </a:custGeom>
            <a:blipFill>
              <a:blip r:embed="rId2"/>
              <a:stretch>
                <a:fillRect l="-3567" r="-3567"/>
              </a:stretch>
            </a:blipFill>
          </p:spPr>
          <p:txBody>
            <a:bodyPr/>
            <a:lstStyle/>
            <a:p>
              <a:endParaRPr lang="en-IN"/>
            </a:p>
          </p:txBody>
        </p:sp>
      </p:grpSp>
      <p:grpSp>
        <p:nvGrpSpPr>
          <p:cNvPr id="4" name="Group 4"/>
          <p:cNvGrpSpPr/>
          <p:nvPr/>
        </p:nvGrpSpPr>
        <p:grpSpPr>
          <a:xfrm>
            <a:off x="223124" y="2057150"/>
            <a:ext cx="5557348" cy="4155420"/>
            <a:chOff x="0" y="0"/>
            <a:chExt cx="10117783" cy="7565414"/>
          </a:xfrm>
        </p:grpSpPr>
        <p:sp>
          <p:nvSpPr>
            <p:cNvPr id="5" name="Freeform 5"/>
            <p:cNvSpPr/>
            <p:nvPr/>
          </p:nvSpPr>
          <p:spPr>
            <a:xfrm>
              <a:off x="0" y="0"/>
              <a:ext cx="10117783" cy="7565414"/>
            </a:xfrm>
            <a:custGeom>
              <a:avLst/>
              <a:gdLst/>
              <a:ahLst/>
              <a:cxnLst/>
              <a:rect l="l" t="t" r="r" b="b"/>
              <a:pathLst>
                <a:path w="10117783" h="7565414">
                  <a:moveTo>
                    <a:pt x="8094227" y="7565414"/>
                  </a:moveTo>
                  <a:lnTo>
                    <a:pt x="2023557" y="7565414"/>
                  </a:lnTo>
                  <a:cubicBezTo>
                    <a:pt x="906553" y="7565414"/>
                    <a:pt x="0" y="6887553"/>
                    <a:pt x="0" y="6052331"/>
                  </a:cubicBezTo>
                  <a:lnTo>
                    <a:pt x="0" y="1513083"/>
                  </a:lnTo>
                  <a:cubicBezTo>
                    <a:pt x="0" y="677861"/>
                    <a:pt x="906553" y="0"/>
                    <a:pt x="2023557" y="0"/>
                  </a:cubicBezTo>
                  <a:lnTo>
                    <a:pt x="8094227" y="0"/>
                  </a:lnTo>
                  <a:cubicBezTo>
                    <a:pt x="9211230" y="0"/>
                    <a:pt x="10117783" y="677861"/>
                    <a:pt x="10117783" y="1513083"/>
                  </a:cubicBezTo>
                  <a:lnTo>
                    <a:pt x="10117783" y="6052331"/>
                  </a:lnTo>
                  <a:cubicBezTo>
                    <a:pt x="10117783" y="6887553"/>
                    <a:pt x="9211230" y="7565414"/>
                    <a:pt x="8094227" y="7565414"/>
                  </a:cubicBezTo>
                  <a:close/>
                </a:path>
              </a:pathLst>
            </a:custGeom>
            <a:blipFill>
              <a:blip r:embed="rId3"/>
              <a:stretch>
                <a:fillRect l="-16545" r="-16545"/>
              </a:stretch>
            </a:blipFill>
          </p:spPr>
          <p:txBody>
            <a:bodyPr/>
            <a:lstStyle/>
            <a:p>
              <a:endParaRPr lang="en-IN"/>
            </a:p>
          </p:txBody>
        </p:sp>
      </p:grpSp>
      <p:grpSp>
        <p:nvGrpSpPr>
          <p:cNvPr id="6" name="Group 6"/>
          <p:cNvGrpSpPr/>
          <p:nvPr/>
        </p:nvGrpSpPr>
        <p:grpSpPr>
          <a:xfrm>
            <a:off x="12117086" y="2057150"/>
            <a:ext cx="5480662" cy="4155420"/>
            <a:chOff x="0" y="0"/>
            <a:chExt cx="7616183" cy="5774565"/>
          </a:xfrm>
        </p:grpSpPr>
        <p:sp>
          <p:nvSpPr>
            <p:cNvPr id="7" name="Freeform 7"/>
            <p:cNvSpPr/>
            <p:nvPr/>
          </p:nvSpPr>
          <p:spPr>
            <a:xfrm>
              <a:off x="0" y="0"/>
              <a:ext cx="7616183" cy="5774565"/>
            </a:xfrm>
            <a:custGeom>
              <a:avLst/>
              <a:gdLst/>
              <a:ahLst/>
              <a:cxnLst/>
              <a:rect l="l" t="t" r="r" b="b"/>
              <a:pathLst>
                <a:path w="7616183" h="5774565">
                  <a:moveTo>
                    <a:pt x="6092946" y="5774565"/>
                  </a:moveTo>
                  <a:lnTo>
                    <a:pt x="1523237" y="5774565"/>
                  </a:lnTo>
                  <a:cubicBezTo>
                    <a:pt x="682410" y="5774565"/>
                    <a:pt x="0" y="5257164"/>
                    <a:pt x="0" y="4619652"/>
                  </a:cubicBezTo>
                  <a:lnTo>
                    <a:pt x="0" y="1154913"/>
                  </a:lnTo>
                  <a:cubicBezTo>
                    <a:pt x="0" y="517401"/>
                    <a:pt x="682410" y="0"/>
                    <a:pt x="1523237" y="0"/>
                  </a:cubicBezTo>
                  <a:lnTo>
                    <a:pt x="6092946" y="0"/>
                  </a:lnTo>
                  <a:cubicBezTo>
                    <a:pt x="6933773" y="0"/>
                    <a:pt x="7616183" y="517401"/>
                    <a:pt x="7616183" y="1154913"/>
                  </a:cubicBezTo>
                  <a:lnTo>
                    <a:pt x="7616183" y="4619652"/>
                  </a:lnTo>
                  <a:cubicBezTo>
                    <a:pt x="7616183" y="5257164"/>
                    <a:pt x="6933773" y="5774565"/>
                    <a:pt x="6092946" y="5774565"/>
                  </a:cubicBezTo>
                  <a:close/>
                </a:path>
              </a:pathLst>
            </a:custGeom>
            <a:blipFill>
              <a:blip r:embed="rId4"/>
              <a:stretch>
                <a:fillRect l="-17477" r="-17477"/>
              </a:stretch>
            </a:blipFill>
          </p:spPr>
          <p:txBody>
            <a:bodyPr/>
            <a:lstStyle/>
            <a:p>
              <a:endParaRPr lang="en-IN"/>
            </a:p>
          </p:txBody>
        </p:sp>
      </p:grpSp>
      <p:sp>
        <p:nvSpPr>
          <p:cNvPr id="8" name="TextBox 8"/>
          <p:cNvSpPr txBox="1"/>
          <p:nvPr/>
        </p:nvSpPr>
        <p:spPr>
          <a:xfrm>
            <a:off x="661528" y="828425"/>
            <a:ext cx="16230600" cy="1228725"/>
          </a:xfrm>
          <a:prstGeom prst="rect">
            <a:avLst/>
          </a:prstGeom>
        </p:spPr>
        <p:txBody>
          <a:bodyPr lIns="0" tIns="0" rIns="0" bIns="0" rtlCol="0" anchor="t">
            <a:spAutoFit/>
          </a:bodyPr>
          <a:lstStyle/>
          <a:p>
            <a:pPr algn="ctr">
              <a:lnSpc>
                <a:spcPts val="9720"/>
              </a:lnSpc>
            </a:pPr>
            <a:r>
              <a:rPr lang="en-US" sz="8100">
                <a:solidFill>
                  <a:srgbClr val="F9F0DC"/>
                </a:solidFill>
                <a:latin typeface="Heebo Bold"/>
                <a:ea typeface="Heebo Bold"/>
                <a:cs typeface="Heebo Bold"/>
                <a:sym typeface="Heebo Bold"/>
              </a:rPr>
              <a:t>PRODUCT DEMO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799</Words>
  <Application>Microsoft Office PowerPoint</Application>
  <PresentationFormat>Custom</PresentationFormat>
  <Paragraphs>199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Be Vietnam Bold</vt:lpstr>
      <vt:lpstr>Heebo Bold</vt:lpstr>
      <vt:lpstr>Be Vietnam</vt:lpstr>
      <vt:lpstr>Heebo Bold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Text Magic Studio Magic Design for Presentations L&amp;P</dc:title>
  <cp:lastModifiedBy>Devansh Ginoria</cp:lastModifiedBy>
  <cp:revision>2</cp:revision>
  <dcterms:created xsi:type="dcterms:W3CDTF">2006-08-16T00:00:00Z</dcterms:created>
  <dcterms:modified xsi:type="dcterms:W3CDTF">2025-07-29T09:43:52Z</dcterms:modified>
  <dc:identifier>DAGuhKAy-2A</dc:identifier>
</cp:coreProperties>
</file>

<file path=docProps/thumbnail.jpeg>
</file>